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Merriweather" panose="02000000000000000000" pitchFamily="2" charset="0"/>
      <p:regular r:id="rId13"/>
    </p:embeddedFont>
    <p:embeddedFont>
      <p:font typeface="Open Sans" panose="02000000000000000000" pitchFamily="2"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font" Target="fonts/font1.fntdata"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notesMaster" Target="notesMasters/notesMaster1.xml"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presProps" Target="pres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font" Target="fonts/font2.fntdata"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CC4F1E74-067D-A041-B6D7-6882385D6803}" type="datetimeFigureOut">
              <a:rPr lang="en-US" smtClean="0"/>
              <a:t>11/13/2024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76F5AE99-9801-454C-8DB9-EF93262E2A7F}" type="slidenum">
              <a:rPr lang="en-US" smtClean="0"/>
              <a:t>‹#›</a:t>
            </a:fld>
            <a:endParaRPr lang="en-US"/>
          </a:p>
        </p:txBody>
      </p:sp>
    </p:spTree>
    <p:extLst>
      <p:ext uri="{BB962C8B-B14F-4D97-AF65-F5344CB8AC3E}">
        <p14:creationId xmlns:p14="http://schemas.microsoft.com/office/powerpoint/2010/main" val="1143386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 /><Relationship Id="rId2" Type="http://schemas.openxmlformats.org/officeDocument/2006/relationships/image" Target="../media/image1.png" /><Relationship Id="rId1" Type="http://schemas.openxmlformats.org/officeDocument/2006/relationships/slideMaster" Target="../slideMasters/slideMaster1.xml" /><Relationship Id="rId4" Type="http://schemas.openxmlformats.org/officeDocument/2006/relationships/image" Target="../media/image2.png"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1.xml" /><Relationship Id="rId1" Type="http://schemas.openxmlformats.org/officeDocument/2006/relationships/slideLayout" Target="../slideLayouts/slideLayout2.xml" /><Relationship Id="rId4" Type="http://schemas.openxmlformats.org/officeDocument/2006/relationships/image" Target="../media/image4.png" /></Relationships>
</file>

<file path=ppt/slides/_rels/slide10.xml.rels><?xml version="1.0" encoding="UTF-8" standalone="yes"?>
<Relationships xmlns="http://schemas.openxmlformats.org/package/2006/relationships"><Relationship Id="rId3" Type="http://schemas.openxmlformats.org/officeDocument/2006/relationships/image" Target="../media/image23.png" /><Relationship Id="rId2" Type="http://schemas.openxmlformats.org/officeDocument/2006/relationships/notesSlide" Target="../notesSlides/notesSlide10.xml" /><Relationship Id="rId1" Type="http://schemas.openxmlformats.org/officeDocument/2006/relationships/slideLayout" Target="../slideLayouts/slideLayout11.xml" /><Relationship Id="rId4" Type="http://schemas.openxmlformats.org/officeDocument/2006/relationships/image" Target="../media/image24.png"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3.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4.xml" /></Relationships>
</file>

<file path=ppt/slides/_rels/slide4.xml.rels><?xml version="1.0" encoding="UTF-8" standalone="yes"?>
<Relationships xmlns="http://schemas.openxmlformats.org/package/2006/relationships"><Relationship Id="rId3" Type="http://schemas.openxmlformats.org/officeDocument/2006/relationships/image" Target="../media/image5.png" /><Relationship Id="rId7" Type="http://schemas.openxmlformats.org/officeDocument/2006/relationships/image" Target="../media/image9.png" /><Relationship Id="rId2" Type="http://schemas.openxmlformats.org/officeDocument/2006/relationships/notesSlide" Target="../notesSlides/notesSlide4.xml" /><Relationship Id="rId1" Type="http://schemas.openxmlformats.org/officeDocument/2006/relationships/slideLayout" Target="../slideLayouts/slideLayout5.xml" /><Relationship Id="rId6" Type="http://schemas.openxmlformats.org/officeDocument/2006/relationships/image" Target="../media/image8.png" /><Relationship Id="rId5" Type="http://schemas.openxmlformats.org/officeDocument/2006/relationships/image" Target="../media/image7.png" /><Relationship Id="rId4" Type="http://schemas.openxmlformats.org/officeDocument/2006/relationships/image" Target="../media/image6.png" /></Relationships>
</file>

<file path=ppt/slides/_rels/slide5.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5.xml" /><Relationship Id="rId1" Type="http://schemas.openxmlformats.org/officeDocument/2006/relationships/slideLayout" Target="../slideLayouts/slideLayout6.xml" /><Relationship Id="rId4" Type="http://schemas.openxmlformats.org/officeDocument/2006/relationships/image" Target="../media/image11.png" /></Relationships>
</file>

<file path=ppt/slides/_rels/slide6.xml.rels><?xml version="1.0" encoding="UTF-8" standalone="yes"?>
<Relationships xmlns="http://schemas.openxmlformats.org/package/2006/relationships"><Relationship Id="rId3" Type="http://schemas.openxmlformats.org/officeDocument/2006/relationships/image" Target="../media/image12.png" /><Relationship Id="rId2" Type="http://schemas.openxmlformats.org/officeDocument/2006/relationships/notesSlide" Target="../notesSlides/notesSlide6.xml" /><Relationship Id="rId1" Type="http://schemas.openxmlformats.org/officeDocument/2006/relationships/slideLayout" Target="../slideLayouts/slideLayout7.xml" /><Relationship Id="rId4" Type="http://schemas.openxmlformats.org/officeDocument/2006/relationships/image" Target="../media/image13.png" /></Relationships>
</file>

<file path=ppt/slides/_rels/slide7.xml.rels><?xml version="1.0" encoding="UTF-8" standalone="yes"?>
<Relationships xmlns="http://schemas.openxmlformats.org/package/2006/relationships"><Relationship Id="rId3" Type="http://schemas.openxmlformats.org/officeDocument/2006/relationships/image" Target="../media/image14.png" /><Relationship Id="rId7" Type="http://schemas.openxmlformats.org/officeDocument/2006/relationships/image" Target="../media/image18.png" /><Relationship Id="rId2" Type="http://schemas.openxmlformats.org/officeDocument/2006/relationships/notesSlide" Target="../notesSlides/notesSlide7.xml" /><Relationship Id="rId1" Type="http://schemas.openxmlformats.org/officeDocument/2006/relationships/slideLayout" Target="../slideLayouts/slideLayout8.xml" /><Relationship Id="rId6" Type="http://schemas.openxmlformats.org/officeDocument/2006/relationships/image" Target="../media/image17.png" /><Relationship Id="rId5" Type="http://schemas.openxmlformats.org/officeDocument/2006/relationships/image" Target="../media/image16.png" /><Relationship Id="rId4" Type="http://schemas.openxmlformats.org/officeDocument/2006/relationships/image" Target="../media/image15.png" /></Relationships>
</file>

<file path=ppt/slides/_rels/slide8.xml.rels><?xml version="1.0" encoding="UTF-8" standalone="yes"?>
<Relationships xmlns="http://schemas.openxmlformats.org/package/2006/relationships"><Relationship Id="rId3" Type="http://schemas.openxmlformats.org/officeDocument/2006/relationships/image" Target="../media/image19.png" /><Relationship Id="rId2" Type="http://schemas.openxmlformats.org/officeDocument/2006/relationships/notesSlide" Target="../notesSlides/notesSlide8.xml" /><Relationship Id="rId1" Type="http://schemas.openxmlformats.org/officeDocument/2006/relationships/slideLayout" Target="../slideLayouts/slideLayout9.xml" /><Relationship Id="rId4" Type="http://schemas.openxmlformats.org/officeDocument/2006/relationships/image" Target="../media/image20.png" /></Relationships>
</file>

<file path=ppt/slides/_rels/slide9.xml.rels><?xml version="1.0" encoding="UTF-8" standalone="yes"?>
<Relationships xmlns="http://schemas.openxmlformats.org/package/2006/relationships"><Relationship Id="rId3" Type="http://schemas.openxmlformats.org/officeDocument/2006/relationships/image" Target="../media/image21.png" /><Relationship Id="rId2" Type="http://schemas.openxmlformats.org/officeDocument/2006/relationships/notesSlide" Target="../notesSlides/notesSlide9.xml" /><Relationship Id="rId1" Type="http://schemas.openxmlformats.org/officeDocument/2006/relationships/slideLayout" Target="../slideLayouts/slideLayout10.xml" /><Relationship Id="rId4" Type="http://schemas.openxmlformats.org/officeDocument/2006/relationships/image" Target="../media/image22.png" /></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97484" y="2247543"/>
            <a:ext cx="4979313" cy="3734514"/>
          </a:xfrm>
          <a:prstGeom prst="rect">
            <a:avLst/>
          </a:prstGeom>
        </p:spPr>
      </p:pic>
      <p:sp>
        <p:nvSpPr>
          <p:cNvPr id="4" name="Text 0"/>
          <p:cNvSpPr/>
          <p:nvPr/>
        </p:nvSpPr>
        <p:spPr>
          <a:xfrm>
            <a:off x="709732" y="1062157"/>
            <a:ext cx="7724537" cy="2623542"/>
          </a:xfrm>
          <a:prstGeom prst="rect">
            <a:avLst/>
          </a:prstGeom>
          <a:noFill/>
          <a:ln/>
        </p:spPr>
        <p:txBody>
          <a:bodyPr wrap="square" lIns="0" tIns="0" rIns="0" bIns="0" rtlCol="0" anchor="t"/>
          <a:lstStyle/>
          <a:p>
            <a:pPr marL="0" indent="0">
              <a:lnSpc>
                <a:spcPts val="6850"/>
              </a:lnSpc>
              <a:buNone/>
            </a:pPr>
            <a:r>
              <a:rPr lang="en-US" sz="5500" b="1" dirty="0">
                <a:solidFill>
                  <a:srgbClr val="403C4E"/>
                </a:solidFill>
                <a:latin typeface="Merriweather Bold" pitchFamily="34" charset="0"/>
                <a:ea typeface="Merriweather Bold" pitchFamily="34" charset="-122"/>
                <a:cs typeface="Merriweather Bold" pitchFamily="34" charset="-120"/>
              </a:rPr>
              <a:t>C++ Industrial Equipment Monitoring System</a:t>
            </a:r>
            <a:endParaRPr lang="en-US" sz="5500" dirty="0"/>
          </a:p>
        </p:txBody>
      </p:sp>
      <p:sp>
        <p:nvSpPr>
          <p:cNvPr id="5" name="Text 1"/>
          <p:cNvSpPr/>
          <p:nvPr/>
        </p:nvSpPr>
        <p:spPr>
          <a:xfrm>
            <a:off x="709732" y="4436325"/>
            <a:ext cx="7724537" cy="1927433"/>
          </a:xfrm>
          <a:prstGeom prst="rect">
            <a:avLst/>
          </a:prstGeom>
          <a:noFill/>
          <a:ln/>
        </p:spPr>
        <p:txBody>
          <a:bodyPr wrap="square" lIns="0" tIns="0" rIns="0" bIns="0" rtlCol="0" anchor="t"/>
          <a:lstStyle/>
          <a:p>
            <a:pPr marL="0" indent="0">
              <a:lnSpc>
                <a:spcPts val="2550"/>
              </a:lnSpc>
              <a:buNone/>
            </a:pPr>
            <a:r>
              <a:rPr lang="en-US" sz="1550" dirty="0">
                <a:solidFill>
                  <a:srgbClr val="403C4E"/>
                </a:solidFill>
                <a:latin typeface="Open Sans" pitchFamily="34" charset="0"/>
                <a:ea typeface="Open Sans" pitchFamily="34" charset="-122"/>
                <a:cs typeface="Open Sans" pitchFamily="34" charset="-120"/>
              </a:rPr>
              <a:t>The C++ Industrial Equipment Monitoring System is a sophisticated solution engineered to provide comprehensive insights into the health and performance of machinery within industrial settings. </a:t>
            </a:r>
            <a:endParaRPr lang="en-US" sz="1550" dirty="0"/>
          </a:p>
        </p:txBody>
      </p:sp>
      <p:sp>
        <p:nvSpPr>
          <p:cNvPr id="6" name="Shape 2"/>
          <p:cNvSpPr/>
          <p:nvPr/>
        </p:nvSpPr>
        <p:spPr>
          <a:xfrm>
            <a:off x="709732" y="6827639"/>
            <a:ext cx="324445" cy="324445"/>
          </a:xfrm>
          <a:prstGeom prst="roundRect">
            <a:avLst>
              <a:gd name="adj" fmla="val 28180695"/>
            </a:avLst>
          </a:prstGeom>
          <a:noFill/>
          <a:ln w="7620">
            <a:solidFill>
              <a:srgbClr val="FFFFFF"/>
            </a:solidFill>
            <a:prstDash val="solid"/>
          </a:ln>
        </p:spPr>
      </p:sp>
      <p:sp>
        <p:nvSpPr>
          <p:cNvPr id="9" name="TextBox 8">
            <a:extLst>
              <a:ext uri="{FF2B5EF4-FFF2-40B4-BE49-F238E27FC236}">
                <a16:creationId xmlns:a16="http://schemas.microsoft.com/office/drawing/2014/main" id="{125B93AA-9A19-0E67-6CF0-833CDE9AC7A0}"/>
              </a:ext>
            </a:extLst>
          </p:cNvPr>
          <p:cNvSpPr txBox="1"/>
          <p:nvPr/>
        </p:nvSpPr>
        <p:spPr>
          <a:xfrm>
            <a:off x="864442" y="6827639"/>
            <a:ext cx="4621959" cy="923330"/>
          </a:xfrm>
          <a:prstGeom prst="rect">
            <a:avLst/>
          </a:prstGeom>
          <a:noFill/>
        </p:spPr>
        <p:txBody>
          <a:bodyPr wrap="square" rtlCol="0">
            <a:spAutoFit/>
          </a:bodyPr>
          <a:lstStyle/>
          <a:p>
            <a:pPr algn="l"/>
            <a:r>
              <a:rPr lang="en-US" dirty="0"/>
              <a:t>Submitted by:</a:t>
            </a:r>
          </a:p>
          <a:p>
            <a:pPr algn="l"/>
            <a:r>
              <a:rPr lang="en-US" dirty="0"/>
              <a:t>G </a:t>
            </a:r>
            <a:r>
              <a:rPr lang="en-US" dirty="0" err="1"/>
              <a:t>Karthik</a:t>
            </a:r>
            <a:r>
              <a:rPr lang="en-US" dirty="0"/>
              <a:t> Reddy (192211751)</a:t>
            </a:r>
          </a:p>
          <a:p>
            <a:pPr algn="l"/>
            <a:r>
              <a:rPr lang="en-US" dirty="0"/>
              <a:t>S </a:t>
            </a:r>
            <a:r>
              <a:rPr lang="en-US" dirty="0" err="1"/>
              <a:t>Govardhan</a:t>
            </a:r>
            <a:r>
              <a:rPr lang="en-US" dirty="0"/>
              <a:t> (192211491)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pic>
        <p:nvPicPr>
          <p:cNvPr id="3" name="Image 1" descr="preencoded.png"/>
          <p:cNvPicPr>
            <a:picLocks noChangeAspect="1"/>
          </p:cNvPicPr>
          <p:nvPr/>
        </p:nvPicPr>
        <p:blipFill>
          <a:blip r:embed="rId4"/>
          <a:stretch>
            <a:fillRect/>
          </a:stretch>
        </p:blipFill>
        <p:spPr>
          <a:xfrm>
            <a:off x="5614035" y="283488"/>
            <a:ext cx="3402330" cy="2268260"/>
          </a:xfrm>
          <a:prstGeom prst="rect">
            <a:avLst/>
          </a:prstGeom>
        </p:spPr>
      </p:pic>
      <p:sp>
        <p:nvSpPr>
          <p:cNvPr id="4" name="Text 0"/>
          <p:cNvSpPr/>
          <p:nvPr/>
        </p:nvSpPr>
        <p:spPr>
          <a:xfrm>
            <a:off x="793790" y="4282083"/>
            <a:ext cx="9964103" cy="708779"/>
          </a:xfrm>
          <a:prstGeom prst="rect">
            <a:avLst/>
          </a:prstGeom>
          <a:noFill/>
          <a:ln/>
        </p:spPr>
        <p:txBody>
          <a:bodyPr wrap="none" lIns="0" tIns="0" rIns="0" bIns="0" rtlCol="0" anchor="t"/>
          <a:lstStyle/>
          <a:p>
            <a:pPr marL="0" indent="0">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Benefits and Future Enhancements</a:t>
            </a:r>
            <a:endParaRPr lang="en-US" sz="4450" dirty="0"/>
          </a:p>
        </p:txBody>
      </p:sp>
      <p:sp>
        <p:nvSpPr>
          <p:cNvPr id="5" name="Text 1"/>
          <p:cNvSpPr/>
          <p:nvPr/>
        </p:nvSpPr>
        <p:spPr>
          <a:xfrm>
            <a:off x="793790" y="5331023"/>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Open Sans" pitchFamily="34" charset="0"/>
                <a:ea typeface="Open Sans" pitchFamily="34" charset="-122"/>
                <a:cs typeface="Open Sans" pitchFamily="34" charset="-120"/>
              </a:rPr>
              <a:t>The C++ Industrial Equipment Monitoring System offers numerous benefits, including reduced downtime, enhanced safety, optimized maintenance costs, and improved asset lifespan. Future enhancements may include the integration of artificial intelligence (AI) for more sophisticated fault prediction and diagnosis, as well as the development of augmented reality (AR) interfaces for intuitive equipment visualization and remote troubleshooting.</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71644" y="606504"/>
            <a:ext cx="13087112" cy="1378029"/>
          </a:xfrm>
          <a:prstGeom prst="rect">
            <a:avLst/>
          </a:prstGeom>
          <a:noFill/>
          <a:ln/>
        </p:spPr>
        <p:txBody>
          <a:bodyPr wrap="square" lIns="0" tIns="0" rIns="0" bIns="0" rtlCol="0" anchor="t"/>
          <a:lstStyle/>
          <a:p>
            <a:pPr marL="0" indent="0">
              <a:lnSpc>
                <a:spcPts val="5400"/>
              </a:lnSpc>
              <a:buNone/>
            </a:pPr>
            <a:r>
              <a:rPr lang="en-US" sz="4300" b="1" dirty="0">
                <a:solidFill>
                  <a:srgbClr val="403C4E"/>
                </a:solidFill>
                <a:latin typeface="Merriweather Bold" pitchFamily="34" charset="0"/>
                <a:ea typeface="Merriweather Bold" pitchFamily="34" charset="-122"/>
                <a:cs typeface="Merriweather Bold" pitchFamily="34" charset="-120"/>
              </a:rPr>
              <a:t>Importance of Predictive Maintenance in Industrial Settings</a:t>
            </a:r>
            <a:endParaRPr lang="en-US" sz="4300" dirty="0"/>
          </a:p>
        </p:txBody>
      </p:sp>
      <p:sp>
        <p:nvSpPr>
          <p:cNvPr id="3" name="Shape 1"/>
          <p:cNvSpPr/>
          <p:nvPr/>
        </p:nvSpPr>
        <p:spPr>
          <a:xfrm>
            <a:off x="771644" y="2673429"/>
            <a:ext cx="496014" cy="496014"/>
          </a:xfrm>
          <a:prstGeom prst="roundRect">
            <a:avLst>
              <a:gd name="adj" fmla="val 18671"/>
            </a:avLst>
          </a:prstGeom>
          <a:solidFill>
            <a:srgbClr val="FFD8CC"/>
          </a:solidFill>
          <a:ln w="7620">
            <a:solidFill>
              <a:srgbClr val="E5BEB2"/>
            </a:solidFill>
            <a:prstDash val="solid"/>
          </a:ln>
        </p:spPr>
      </p:sp>
      <p:sp>
        <p:nvSpPr>
          <p:cNvPr id="4" name="Text 2"/>
          <p:cNvSpPr/>
          <p:nvPr/>
        </p:nvSpPr>
        <p:spPr>
          <a:xfrm>
            <a:off x="943928" y="2756059"/>
            <a:ext cx="151448" cy="330756"/>
          </a:xfrm>
          <a:prstGeom prst="rect">
            <a:avLst/>
          </a:prstGeom>
          <a:noFill/>
          <a:ln/>
        </p:spPr>
        <p:txBody>
          <a:bodyPr wrap="none" lIns="0" tIns="0" rIns="0" bIns="0" rtlCol="0" anchor="t"/>
          <a:lstStyle/>
          <a:p>
            <a:pPr marL="0" indent="0" algn="ctr">
              <a:lnSpc>
                <a:spcPts val="2600"/>
              </a:lnSpc>
              <a:buNone/>
            </a:pPr>
            <a:r>
              <a:rPr lang="en-US" sz="2600" b="1" dirty="0">
                <a:solidFill>
                  <a:srgbClr val="403C4E"/>
                </a:solidFill>
                <a:latin typeface="Merriweather Bold" pitchFamily="34" charset="0"/>
                <a:ea typeface="Merriweather Bold" pitchFamily="34" charset="-122"/>
                <a:cs typeface="Merriweather Bold" pitchFamily="34" charset="-120"/>
              </a:rPr>
              <a:t>1</a:t>
            </a:r>
            <a:endParaRPr lang="en-US" sz="2600" dirty="0"/>
          </a:p>
        </p:txBody>
      </p:sp>
      <p:sp>
        <p:nvSpPr>
          <p:cNvPr id="5" name="Text 3"/>
          <p:cNvSpPr/>
          <p:nvPr/>
        </p:nvSpPr>
        <p:spPr>
          <a:xfrm>
            <a:off x="1488043" y="2673429"/>
            <a:ext cx="2756178" cy="344448"/>
          </a:xfrm>
          <a:prstGeom prst="rect">
            <a:avLst/>
          </a:prstGeom>
          <a:noFill/>
          <a:ln/>
        </p:spPr>
        <p:txBody>
          <a:bodyPr wrap="none" lIns="0" tIns="0" rIns="0" bIns="0" rtlCol="0" anchor="t"/>
          <a:lstStyle/>
          <a:p>
            <a:pPr marL="0" indent="0">
              <a:lnSpc>
                <a:spcPts val="2700"/>
              </a:lnSpc>
              <a:buNone/>
            </a:pPr>
            <a:r>
              <a:rPr lang="en-US" sz="2150" b="1" dirty="0">
                <a:solidFill>
                  <a:srgbClr val="403C4E"/>
                </a:solidFill>
                <a:latin typeface="Merriweather Bold" pitchFamily="34" charset="0"/>
                <a:ea typeface="Merriweather Bold" pitchFamily="34" charset="-122"/>
                <a:cs typeface="Merriweather Bold" pitchFamily="34" charset="-120"/>
              </a:rPr>
              <a:t>Reduced Downtime</a:t>
            </a:r>
            <a:endParaRPr lang="en-US" sz="2150" dirty="0"/>
          </a:p>
        </p:txBody>
      </p:sp>
      <p:sp>
        <p:nvSpPr>
          <p:cNvPr id="6" name="Text 4"/>
          <p:cNvSpPr/>
          <p:nvPr/>
        </p:nvSpPr>
        <p:spPr>
          <a:xfrm>
            <a:off x="1488043" y="3150156"/>
            <a:ext cx="5717024" cy="1763911"/>
          </a:xfrm>
          <a:prstGeom prst="rect">
            <a:avLst/>
          </a:prstGeom>
          <a:noFill/>
          <a:ln/>
        </p:spPr>
        <p:txBody>
          <a:bodyPr wrap="square" lIns="0" tIns="0" rIns="0" bIns="0" rtlCol="0" anchor="t"/>
          <a:lstStyle/>
          <a:p>
            <a:pPr marL="0" indent="0">
              <a:lnSpc>
                <a:spcPts val="2750"/>
              </a:lnSpc>
              <a:buNone/>
            </a:pPr>
            <a:r>
              <a:rPr lang="en-US" sz="1700" dirty="0">
                <a:solidFill>
                  <a:srgbClr val="403C4E"/>
                </a:solidFill>
                <a:latin typeface="Open Sans" pitchFamily="34" charset="0"/>
                <a:ea typeface="Open Sans" pitchFamily="34" charset="-122"/>
                <a:cs typeface="Open Sans" pitchFamily="34" charset="-120"/>
              </a:rPr>
              <a:t>Predictive maintenance, a core function of this system, empowers businesses to anticipate and address potential equipment failures before they occur, significantly reducing downtime and associated production losses.</a:t>
            </a:r>
            <a:endParaRPr lang="en-US" sz="1700" dirty="0"/>
          </a:p>
        </p:txBody>
      </p:sp>
      <p:sp>
        <p:nvSpPr>
          <p:cNvPr id="7" name="Shape 5"/>
          <p:cNvSpPr/>
          <p:nvPr/>
        </p:nvSpPr>
        <p:spPr>
          <a:xfrm>
            <a:off x="7425452" y="2673429"/>
            <a:ext cx="496014" cy="496014"/>
          </a:xfrm>
          <a:prstGeom prst="roundRect">
            <a:avLst>
              <a:gd name="adj" fmla="val 18671"/>
            </a:avLst>
          </a:prstGeom>
          <a:solidFill>
            <a:srgbClr val="FFD8CC"/>
          </a:solidFill>
          <a:ln w="7620">
            <a:solidFill>
              <a:srgbClr val="E5BEB2"/>
            </a:solidFill>
            <a:prstDash val="solid"/>
          </a:ln>
        </p:spPr>
      </p:sp>
      <p:sp>
        <p:nvSpPr>
          <p:cNvPr id="8" name="Text 6"/>
          <p:cNvSpPr/>
          <p:nvPr/>
        </p:nvSpPr>
        <p:spPr>
          <a:xfrm>
            <a:off x="7573327" y="2756059"/>
            <a:ext cx="200144" cy="330756"/>
          </a:xfrm>
          <a:prstGeom prst="rect">
            <a:avLst/>
          </a:prstGeom>
          <a:noFill/>
          <a:ln/>
        </p:spPr>
        <p:txBody>
          <a:bodyPr wrap="none" lIns="0" tIns="0" rIns="0" bIns="0" rtlCol="0" anchor="t"/>
          <a:lstStyle/>
          <a:p>
            <a:pPr marL="0" indent="0" algn="ctr">
              <a:lnSpc>
                <a:spcPts val="2600"/>
              </a:lnSpc>
              <a:buNone/>
            </a:pPr>
            <a:r>
              <a:rPr lang="en-US" sz="2600" b="1" dirty="0">
                <a:solidFill>
                  <a:srgbClr val="403C4E"/>
                </a:solidFill>
                <a:latin typeface="Merriweather Bold" pitchFamily="34" charset="0"/>
                <a:ea typeface="Merriweather Bold" pitchFamily="34" charset="-122"/>
                <a:cs typeface="Merriweather Bold" pitchFamily="34" charset="-120"/>
              </a:rPr>
              <a:t>2</a:t>
            </a:r>
            <a:endParaRPr lang="en-US" sz="2600" dirty="0"/>
          </a:p>
        </p:txBody>
      </p:sp>
      <p:sp>
        <p:nvSpPr>
          <p:cNvPr id="9" name="Text 7"/>
          <p:cNvSpPr/>
          <p:nvPr/>
        </p:nvSpPr>
        <p:spPr>
          <a:xfrm>
            <a:off x="8141851" y="2673429"/>
            <a:ext cx="2756178" cy="344448"/>
          </a:xfrm>
          <a:prstGeom prst="rect">
            <a:avLst/>
          </a:prstGeom>
          <a:noFill/>
          <a:ln/>
        </p:spPr>
        <p:txBody>
          <a:bodyPr wrap="none" lIns="0" tIns="0" rIns="0" bIns="0" rtlCol="0" anchor="t"/>
          <a:lstStyle/>
          <a:p>
            <a:pPr marL="0" indent="0">
              <a:lnSpc>
                <a:spcPts val="2700"/>
              </a:lnSpc>
              <a:buNone/>
            </a:pPr>
            <a:r>
              <a:rPr lang="en-US" sz="2150" b="1" dirty="0">
                <a:solidFill>
                  <a:srgbClr val="403C4E"/>
                </a:solidFill>
                <a:latin typeface="Merriweather Bold" pitchFamily="34" charset="0"/>
                <a:ea typeface="Merriweather Bold" pitchFamily="34" charset="-122"/>
                <a:cs typeface="Merriweather Bold" pitchFamily="34" charset="-120"/>
              </a:rPr>
              <a:t>Enhanced Safety</a:t>
            </a:r>
            <a:endParaRPr lang="en-US" sz="2150" dirty="0"/>
          </a:p>
        </p:txBody>
      </p:sp>
      <p:sp>
        <p:nvSpPr>
          <p:cNvPr id="10" name="Text 8"/>
          <p:cNvSpPr/>
          <p:nvPr/>
        </p:nvSpPr>
        <p:spPr>
          <a:xfrm>
            <a:off x="8141851" y="3150156"/>
            <a:ext cx="5717024" cy="1411129"/>
          </a:xfrm>
          <a:prstGeom prst="rect">
            <a:avLst/>
          </a:prstGeom>
          <a:noFill/>
          <a:ln/>
        </p:spPr>
        <p:txBody>
          <a:bodyPr wrap="square" lIns="0" tIns="0" rIns="0" bIns="0" rtlCol="0" anchor="t"/>
          <a:lstStyle/>
          <a:p>
            <a:pPr marL="0" indent="0">
              <a:lnSpc>
                <a:spcPts val="2750"/>
              </a:lnSpc>
              <a:buNone/>
            </a:pPr>
            <a:r>
              <a:rPr lang="en-US" sz="1700" dirty="0">
                <a:solidFill>
                  <a:srgbClr val="403C4E"/>
                </a:solidFill>
                <a:latin typeface="Open Sans" pitchFamily="34" charset="0"/>
                <a:ea typeface="Open Sans" pitchFamily="34" charset="-122"/>
                <a:cs typeface="Open Sans" pitchFamily="34" charset="-120"/>
              </a:rPr>
              <a:t>Early detection of equipment issues also plays a crucial role in enhancing safety, preventing accidents caused by malfunctioning machinery, and protecting workers from potential hazards.</a:t>
            </a:r>
            <a:endParaRPr lang="en-US" sz="1700" dirty="0"/>
          </a:p>
        </p:txBody>
      </p:sp>
      <p:sp>
        <p:nvSpPr>
          <p:cNvPr id="11" name="Shape 9"/>
          <p:cNvSpPr/>
          <p:nvPr/>
        </p:nvSpPr>
        <p:spPr>
          <a:xfrm>
            <a:off x="771644" y="5382458"/>
            <a:ext cx="496014" cy="496014"/>
          </a:xfrm>
          <a:prstGeom prst="roundRect">
            <a:avLst>
              <a:gd name="adj" fmla="val 18671"/>
            </a:avLst>
          </a:prstGeom>
          <a:solidFill>
            <a:srgbClr val="FFD8CC"/>
          </a:solidFill>
          <a:ln w="7620">
            <a:solidFill>
              <a:srgbClr val="E5BEB2"/>
            </a:solidFill>
            <a:prstDash val="solid"/>
          </a:ln>
        </p:spPr>
      </p:sp>
      <p:sp>
        <p:nvSpPr>
          <p:cNvPr id="12" name="Text 10"/>
          <p:cNvSpPr/>
          <p:nvPr/>
        </p:nvSpPr>
        <p:spPr>
          <a:xfrm>
            <a:off x="926068" y="5465088"/>
            <a:ext cx="187166" cy="330756"/>
          </a:xfrm>
          <a:prstGeom prst="rect">
            <a:avLst/>
          </a:prstGeom>
          <a:noFill/>
          <a:ln/>
        </p:spPr>
        <p:txBody>
          <a:bodyPr wrap="none" lIns="0" tIns="0" rIns="0" bIns="0" rtlCol="0" anchor="t"/>
          <a:lstStyle/>
          <a:p>
            <a:pPr marL="0" indent="0" algn="ctr">
              <a:lnSpc>
                <a:spcPts val="2600"/>
              </a:lnSpc>
              <a:buNone/>
            </a:pPr>
            <a:r>
              <a:rPr lang="en-US" sz="2600" b="1" dirty="0">
                <a:solidFill>
                  <a:srgbClr val="403C4E"/>
                </a:solidFill>
                <a:latin typeface="Merriweather Bold" pitchFamily="34" charset="0"/>
                <a:ea typeface="Merriweather Bold" pitchFamily="34" charset="-122"/>
                <a:cs typeface="Merriweather Bold" pitchFamily="34" charset="-120"/>
              </a:rPr>
              <a:t>3</a:t>
            </a:r>
            <a:endParaRPr lang="en-US" sz="2600" dirty="0"/>
          </a:p>
        </p:txBody>
      </p:sp>
      <p:sp>
        <p:nvSpPr>
          <p:cNvPr id="13" name="Text 11"/>
          <p:cNvSpPr/>
          <p:nvPr/>
        </p:nvSpPr>
        <p:spPr>
          <a:xfrm>
            <a:off x="1488043" y="5382458"/>
            <a:ext cx="4128611" cy="344448"/>
          </a:xfrm>
          <a:prstGeom prst="rect">
            <a:avLst/>
          </a:prstGeom>
          <a:noFill/>
          <a:ln/>
        </p:spPr>
        <p:txBody>
          <a:bodyPr wrap="none" lIns="0" tIns="0" rIns="0" bIns="0" rtlCol="0" anchor="t"/>
          <a:lstStyle/>
          <a:p>
            <a:pPr marL="0" indent="0">
              <a:lnSpc>
                <a:spcPts val="2700"/>
              </a:lnSpc>
              <a:buNone/>
            </a:pPr>
            <a:r>
              <a:rPr lang="en-US" sz="2150" b="1" dirty="0">
                <a:solidFill>
                  <a:srgbClr val="403C4E"/>
                </a:solidFill>
                <a:latin typeface="Merriweather Bold" pitchFamily="34" charset="0"/>
                <a:ea typeface="Merriweather Bold" pitchFamily="34" charset="-122"/>
                <a:cs typeface="Merriweather Bold" pitchFamily="34" charset="-120"/>
              </a:rPr>
              <a:t>Optimized Maintenance Costs</a:t>
            </a:r>
            <a:endParaRPr lang="en-US" sz="2150" dirty="0"/>
          </a:p>
        </p:txBody>
      </p:sp>
      <p:sp>
        <p:nvSpPr>
          <p:cNvPr id="14" name="Text 12"/>
          <p:cNvSpPr/>
          <p:nvPr/>
        </p:nvSpPr>
        <p:spPr>
          <a:xfrm>
            <a:off x="1488043" y="5859185"/>
            <a:ext cx="5717024" cy="1763911"/>
          </a:xfrm>
          <a:prstGeom prst="rect">
            <a:avLst/>
          </a:prstGeom>
          <a:noFill/>
          <a:ln/>
        </p:spPr>
        <p:txBody>
          <a:bodyPr wrap="square" lIns="0" tIns="0" rIns="0" bIns="0" rtlCol="0" anchor="t"/>
          <a:lstStyle/>
          <a:p>
            <a:pPr marL="0" indent="0">
              <a:lnSpc>
                <a:spcPts val="2750"/>
              </a:lnSpc>
              <a:buNone/>
            </a:pPr>
            <a:r>
              <a:rPr lang="en-US" sz="1700" dirty="0">
                <a:solidFill>
                  <a:srgbClr val="403C4E"/>
                </a:solidFill>
                <a:latin typeface="Open Sans" pitchFamily="34" charset="0"/>
                <a:ea typeface="Open Sans" pitchFamily="34" charset="-122"/>
                <a:cs typeface="Open Sans" pitchFamily="34" charset="-120"/>
              </a:rPr>
              <a:t>By scheduling maintenance proactively based on real-time data analysis, businesses can optimize maintenance costs, eliminating unnecessary interventions and ensuring repairs are performed only when truly required.</a:t>
            </a:r>
            <a:endParaRPr lang="en-US" sz="1700" dirty="0"/>
          </a:p>
        </p:txBody>
      </p:sp>
      <p:sp>
        <p:nvSpPr>
          <p:cNvPr id="15" name="Shape 13"/>
          <p:cNvSpPr/>
          <p:nvPr/>
        </p:nvSpPr>
        <p:spPr>
          <a:xfrm>
            <a:off x="7425452" y="5382458"/>
            <a:ext cx="496014" cy="496014"/>
          </a:xfrm>
          <a:prstGeom prst="roundRect">
            <a:avLst>
              <a:gd name="adj" fmla="val 18671"/>
            </a:avLst>
          </a:prstGeom>
          <a:solidFill>
            <a:srgbClr val="FFD8CC"/>
          </a:solidFill>
          <a:ln w="7620">
            <a:solidFill>
              <a:srgbClr val="E5BEB2"/>
            </a:solidFill>
            <a:prstDash val="solid"/>
          </a:ln>
        </p:spPr>
      </p:sp>
      <p:sp>
        <p:nvSpPr>
          <p:cNvPr id="16" name="Text 14"/>
          <p:cNvSpPr/>
          <p:nvPr/>
        </p:nvSpPr>
        <p:spPr>
          <a:xfrm>
            <a:off x="7564160" y="5465088"/>
            <a:ext cx="218599" cy="330756"/>
          </a:xfrm>
          <a:prstGeom prst="rect">
            <a:avLst/>
          </a:prstGeom>
          <a:noFill/>
          <a:ln/>
        </p:spPr>
        <p:txBody>
          <a:bodyPr wrap="none" lIns="0" tIns="0" rIns="0" bIns="0" rtlCol="0" anchor="t"/>
          <a:lstStyle/>
          <a:p>
            <a:pPr marL="0" indent="0" algn="ctr">
              <a:lnSpc>
                <a:spcPts val="2600"/>
              </a:lnSpc>
              <a:buNone/>
            </a:pPr>
            <a:r>
              <a:rPr lang="en-US" sz="2600" b="1" dirty="0">
                <a:solidFill>
                  <a:srgbClr val="403C4E"/>
                </a:solidFill>
                <a:latin typeface="Merriweather Bold" pitchFamily="34" charset="0"/>
                <a:ea typeface="Merriweather Bold" pitchFamily="34" charset="-122"/>
                <a:cs typeface="Merriweather Bold" pitchFamily="34" charset="-120"/>
              </a:rPr>
              <a:t>4</a:t>
            </a:r>
            <a:endParaRPr lang="en-US" sz="2600" dirty="0"/>
          </a:p>
        </p:txBody>
      </p:sp>
      <p:sp>
        <p:nvSpPr>
          <p:cNvPr id="17" name="Text 15"/>
          <p:cNvSpPr/>
          <p:nvPr/>
        </p:nvSpPr>
        <p:spPr>
          <a:xfrm>
            <a:off x="8141851" y="5382458"/>
            <a:ext cx="3422452" cy="344448"/>
          </a:xfrm>
          <a:prstGeom prst="rect">
            <a:avLst/>
          </a:prstGeom>
          <a:noFill/>
          <a:ln/>
        </p:spPr>
        <p:txBody>
          <a:bodyPr wrap="none" lIns="0" tIns="0" rIns="0" bIns="0" rtlCol="0" anchor="t"/>
          <a:lstStyle/>
          <a:p>
            <a:pPr marL="0" indent="0">
              <a:lnSpc>
                <a:spcPts val="2700"/>
              </a:lnSpc>
              <a:buNone/>
            </a:pPr>
            <a:r>
              <a:rPr lang="en-US" sz="2150" b="1" dirty="0">
                <a:solidFill>
                  <a:srgbClr val="403C4E"/>
                </a:solidFill>
                <a:latin typeface="Merriweather Bold" pitchFamily="34" charset="0"/>
                <a:ea typeface="Merriweather Bold" pitchFamily="34" charset="-122"/>
                <a:cs typeface="Merriweather Bold" pitchFamily="34" charset="-120"/>
              </a:rPr>
              <a:t>Improved Asset Lifespan</a:t>
            </a:r>
            <a:endParaRPr lang="en-US" sz="2150" dirty="0"/>
          </a:p>
        </p:txBody>
      </p:sp>
      <p:sp>
        <p:nvSpPr>
          <p:cNvPr id="18" name="Text 16"/>
          <p:cNvSpPr/>
          <p:nvPr/>
        </p:nvSpPr>
        <p:spPr>
          <a:xfrm>
            <a:off x="8141851" y="5859185"/>
            <a:ext cx="5717024" cy="1411129"/>
          </a:xfrm>
          <a:prstGeom prst="rect">
            <a:avLst/>
          </a:prstGeom>
          <a:noFill/>
          <a:ln/>
        </p:spPr>
        <p:txBody>
          <a:bodyPr wrap="square" lIns="0" tIns="0" rIns="0" bIns="0" rtlCol="0" anchor="t"/>
          <a:lstStyle/>
          <a:p>
            <a:pPr marL="0" indent="0">
              <a:lnSpc>
                <a:spcPts val="2750"/>
              </a:lnSpc>
              <a:buNone/>
            </a:pPr>
            <a:r>
              <a:rPr lang="en-US" sz="1700" dirty="0">
                <a:solidFill>
                  <a:srgbClr val="403C4E"/>
                </a:solidFill>
                <a:latin typeface="Open Sans" pitchFamily="34" charset="0"/>
                <a:ea typeface="Open Sans" pitchFamily="34" charset="-122"/>
                <a:cs typeface="Open Sans" pitchFamily="34" charset="-120"/>
              </a:rPr>
              <a:t>Predictive maintenance strategies contribute to extending the operational lifespan of industrial equipment by identifying and addressing wear and tear before it escalates into critical failures.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818442"/>
            <a:ext cx="12258080" cy="708779"/>
          </a:xfrm>
          <a:prstGeom prst="rect">
            <a:avLst/>
          </a:prstGeom>
          <a:noFill/>
          <a:ln/>
        </p:spPr>
        <p:txBody>
          <a:bodyPr wrap="none" lIns="0" tIns="0" rIns="0" bIns="0" rtlCol="0" anchor="t"/>
          <a:lstStyle/>
          <a:p>
            <a:pPr marL="0" indent="0">
              <a:lnSpc>
                <a:spcPts val="5550"/>
              </a:lnSpc>
              <a:buNone/>
            </a:pPr>
            <a:r>
              <a:rPr lang="en-US" sz="4450" b="1" dirty="0">
                <a:solidFill>
                  <a:srgbClr val="403C4E"/>
                </a:solidFill>
                <a:latin typeface="Merriweather Bold" pitchFamily="34" charset="0"/>
                <a:ea typeface="Merriweather Bold" pitchFamily="34" charset="-122"/>
                <a:cs typeface="Merriweather Bold" pitchFamily="34" charset="-120"/>
              </a:rPr>
              <a:t>Key Components of the Monitoring System</a:t>
            </a:r>
            <a:endParaRPr lang="en-US" sz="4450" dirty="0"/>
          </a:p>
        </p:txBody>
      </p:sp>
      <p:sp>
        <p:nvSpPr>
          <p:cNvPr id="3" name="Text 1"/>
          <p:cNvSpPr/>
          <p:nvPr/>
        </p:nvSpPr>
        <p:spPr>
          <a:xfrm>
            <a:off x="793790" y="3094196"/>
            <a:ext cx="3978116" cy="708660"/>
          </a:xfrm>
          <a:prstGeom prst="rect">
            <a:avLst/>
          </a:prstGeom>
          <a:noFill/>
          <a:ln/>
        </p:spPr>
        <p:txBody>
          <a:bodyPr wrap="square" lIns="0" tIns="0" rIns="0" bIns="0" rtlCol="0" anchor="t"/>
          <a:lstStyle/>
          <a:p>
            <a:pPr marL="0" indent="0">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Sensors and Data Acquisition</a:t>
            </a:r>
            <a:endParaRPr lang="en-US" sz="2200" dirty="0"/>
          </a:p>
        </p:txBody>
      </p:sp>
      <p:sp>
        <p:nvSpPr>
          <p:cNvPr id="4" name="Text 2"/>
          <p:cNvSpPr/>
          <p:nvPr/>
        </p:nvSpPr>
        <p:spPr>
          <a:xfrm>
            <a:off x="793790" y="4029670"/>
            <a:ext cx="3978116" cy="2177415"/>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Open Sans" pitchFamily="34" charset="0"/>
                <a:ea typeface="Open Sans" pitchFamily="34" charset="-122"/>
                <a:cs typeface="Open Sans" pitchFamily="34" charset="-120"/>
              </a:rPr>
              <a:t>The system relies on a network of diverse sensors, strategically placed to gather real-time data on critical parameters like temperature, vibration, pressure, and operational hours.</a:t>
            </a:r>
            <a:endParaRPr lang="en-US" sz="1750" dirty="0"/>
          </a:p>
        </p:txBody>
      </p:sp>
      <p:sp>
        <p:nvSpPr>
          <p:cNvPr id="5" name="Text 3"/>
          <p:cNvSpPr/>
          <p:nvPr/>
        </p:nvSpPr>
        <p:spPr>
          <a:xfrm>
            <a:off x="5332928" y="3094196"/>
            <a:ext cx="3978116" cy="708660"/>
          </a:xfrm>
          <a:prstGeom prst="rect">
            <a:avLst/>
          </a:prstGeom>
          <a:noFill/>
          <a:ln/>
        </p:spPr>
        <p:txBody>
          <a:bodyPr wrap="square" lIns="0" tIns="0" rIns="0" bIns="0" rtlCol="0" anchor="t"/>
          <a:lstStyle/>
          <a:p>
            <a:pPr marL="0" indent="0">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Data Processing and Analysis</a:t>
            </a:r>
            <a:endParaRPr lang="en-US" sz="2200" dirty="0"/>
          </a:p>
        </p:txBody>
      </p:sp>
      <p:sp>
        <p:nvSpPr>
          <p:cNvPr id="6" name="Text 4"/>
          <p:cNvSpPr/>
          <p:nvPr/>
        </p:nvSpPr>
        <p:spPr>
          <a:xfrm>
            <a:off x="5332928" y="4029670"/>
            <a:ext cx="3978116" cy="2177415"/>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Open Sans" pitchFamily="34" charset="0"/>
                <a:ea typeface="Open Sans" pitchFamily="34" charset="-122"/>
                <a:cs typeface="Open Sans" pitchFamily="34" charset="-120"/>
              </a:rPr>
              <a:t>The collected data is then processed and analyzed using sophisticated algorithms and machine learning techniques to identify patterns, anomalies, and potential issues within the equipment.</a:t>
            </a:r>
            <a:endParaRPr lang="en-US" sz="1750" dirty="0"/>
          </a:p>
        </p:txBody>
      </p:sp>
      <p:sp>
        <p:nvSpPr>
          <p:cNvPr id="7" name="Text 5"/>
          <p:cNvSpPr/>
          <p:nvPr/>
        </p:nvSpPr>
        <p:spPr>
          <a:xfrm>
            <a:off x="9872067" y="3094196"/>
            <a:ext cx="3978116" cy="708660"/>
          </a:xfrm>
          <a:prstGeom prst="rect">
            <a:avLst/>
          </a:prstGeom>
          <a:noFill/>
          <a:ln/>
        </p:spPr>
        <p:txBody>
          <a:bodyPr wrap="square" lIns="0" tIns="0" rIns="0" bIns="0" rtlCol="0" anchor="t"/>
          <a:lstStyle/>
          <a:p>
            <a:pPr marL="0" indent="0">
              <a:lnSpc>
                <a:spcPts val="2750"/>
              </a:lnSpc>
              <a:buNone/>
            </a:pPr>
            <a:r>
              <a:rPr lang="en-US" sz="2200" b="1" dirty="0">
                <a:solidFill>
                  <a:srgbClr val="403C4E"/>
                </a:solidFill>
                <a:latin typeface="Merriweather Bold" pitchFamily="34" charset="0"/>
                <a:ea typeface="Merriweather Bold" pitchFamily="34" charset="-122"/>
                <a:cs typeface="Merriweather Bold" pitchFamily="34" charset="-120"/>
              </a:rPr>
              <a:t>User Interface and Reporting</a:t>
            </a:r>
            <a:endParaRPr lang="en-US" sz="2200" dirty="0"/>
          </a:p>
        </p:txBody>
      </p:sp>
      <p:sp>
        <p:nvSpPr>
          <p:cNvPr id="8" name="Text 6"/>
          <p:cNvSpPr/>
          <p:nvPr/>
        </p:nvSpPr>
        <p:spPr>
          <a:xfrm>
            <a:off x="9872067" y="4029670"/>
            <a:ext cx="3978116" cy="2177415"/>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Open Sans" pitchFamily="34" charset="0"/>
                <a:ea typeface="Open Sans" pitchFamily="34" charset="-122"/>
                <a:cs typeface="Open Sans" pitchFamily="34" charset="-120"/>
              </a:rPr>
              <a:t>A user-friendly interface and comprehensive reporting tools provide insights into equipment health, performance trends, and potential risks, enabling informed decision-making.</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338"/>
          </a:xfrm>
          <a:prstGeom prst="rect">
            <a:avLst/>
          </a:prstGeom>
        </p:spPr>
      </p:pic>
      <p:pic>
        <p:nvPicPr>
          <p:cNvPr id="3" name="Image 1" descr="preencoded.png"/>
          <p:cNvPicPr>
            <a:picLocks noChangeAspect="1"/>
          </p:cNvPicPr>
          <p:nvPr/>
        </p:nvPicPr>
        <p:blipFill>
          <a:blip r:embed="rId4"/>
          <a:stretch>
            <a:fillRect/>
          </a:stretch>
        </p:blipFill>
        <p:spPr>
          <a:xfrm>
            <a:off x="246698" y="3019782"/>
            <a:ext cx="4993005" cy="2192774"/>
          </a:xfrm>
          <a:prstGeom prst="rect">
            <a:avLst/>
          </a:prstGeom>
        </p:spPr>
      </p:pic>
      <p:sp>
        <p:nvSpPr>
          <p:cNvPr id="4" name="Text 0"/>
          <p:cNvSpPr/>
          <p:nvPr/>
        </p:nvSpPr>
        <p:spPr>
          <a:xfrm>
            <a:off x="6176843" y="542449"/>
            <a:ext cx="7763113" cy="1232773"/>
          </a:xfrm>
          <a:prstGeom prst="rect">
            <a:avLst/>
          </a:prstGeom>
          <a:noFill/>
          <a:ln/>
        </p:spPr>
        <p:txBody>
          <a:bodyPr wrap="square" lIns="0" tIns="0" rIns="0" bIns="0" rtlCol="0" anchor="t"/>
          <a:lstStyle/>
          <a:p>
            <a:pPr marL="0" indent="0">
              <a:lnSpc>
                <a:spcPts val="4850"/>
              </a:lnSpc>
              <a:buNone/>
            </a:pPr>
            <a:r>
              <a:rPr lang="en-US" sz="3850" b="1" dirty="0">
                <a:solidFill>
                  <a:srgbClr val="403C4E"/>
                </a:solidFill>
                <a:latin typeface="Merriweather Bold" pitchFamily="34" charset="0"/>
                <a:ea typeface="Merriweather Bold" pitchFamily="34" charset="-122"/>
                <a:cs typeface="Merriweather Bold" pitchFamily="34" charset="-120"/>
              </a:rPr>
              <a:t>Real-Time Data Collection from Sensors</a:t>
            </a:r>
            <a:endParaRPr lang="en-US" sz="3850" dirty="0"/>
          </a:p>
        </p:txBody>
      </p:sp>
      <p:pic>
        <p:nvPicPr>
          <p:cNvPr id="5" name="Image 2" descr="preencoded.png"/>
          <p:cNvPicPr>
            <a:picLocks noChangeAspect="1"/>
          </p:cNvPicPr>
          <p:nvPr/>
        </p:nvPicPr>
        <p:blipFill>
          <a:blip r:embed="rId5"/>
          <a:stretch>
            <a:fillRect/>
          </a:stretch>
        </p:blipFill>
        <p:spPr>
          <a:xfrm>
            <a:off x="6176843" y="2071092"/>
            <a:ext cx="986314" cy="2083356"/>
          </a:xfrm>
          <a:prstGeom prst="rect">
            <a:avLst/>
          </a:prstGeom>
        </p:spPr>
      </p:pic>
      <p:sp>
        <p:nvSpPr>
          <p:cNvPr id="6" name="Text 1"/>
          <p:cNvSpPr/>
          <p:nvPr/>
        </p:nvSpPr>
        <p:spPr>
          <a:xfrm>
            <a:off x="7459027" y="2268260"/>
            <a:ext cx="2465903" cy="308134"/>
          </a:xfrm>
          <a:prstGeom prst="rect">
            <a:avLst/>
          </a:prstGeom>
          <a:noFill/>
          <a:ln/>
        </p:spPr>
        <p:txBody>
          <a:bodyPr wrap="none" lIns="0" tIns="0" rIns="0" bIns="0" rtlCol="0" anchor="t"/>
          <a:lstStyle/>
          <a:p>
            <a:pPr marL="0" indent="0" algn="l">
              <a:lnSpc>
                <a:spcPts val="2400"/>
              </a:lnSpc>
              <a:buNone/>
            </a:pPr>
            <a:r>
              <a:rPr lang="en-US" sz="1900" b="1" dirty="0">
                <a:solidFill>
                  <a:srgbClr val="403C4E"/>
                </a:solidFill>
                <a:latin typeface="Merriweather Bold" pitchFamily="34" charset="0"/>
                <a:ea typeface="Merriweather Bold" pitchFamily="34" charset="-122"/>
                <a:cs typeface="Merriweather Bold" pitchFamily="34" charset="-120"/>
              </a:rPr>
              <a:t>Sensor Integration</a:t>
            </a:r>
            <a:endParaRPr lang="en-US" sz="1900" dirty="0"/>
          </a:p>
        </p:txBody>
      </p:sp>
      <p:sp>
        <p:nvSpPr>
          <p:cNvPr id="7" name="Text 2"/>
          <p:cNvSpPr/>
          <p:nvPr/>
        </p:nvSpPr>
        <p:spPr>
          <a:xfrm>
            <a:off x="7459027" y="2694742"/>
            <a:ext cx="6480929" cy="1262539"/>
          </a:xfrm>
          <a:prstGeom prst="rect">
            <a:avLst/>
          </a:prstGeom>
          <a:noFill/>
          <a:ln/>
        </p:spPr>
        <p:txBody>
          <a:bodyPr wrap="square" lIns="0" tIns="0" rIns="0" bIns="0" rtlCol="0" anchor="t"/>
          <a:lstStyle/>
          <a:p>
            <a:pPr marL="0" indent="0" algn="l">
              <a:lnSpc>
                <a:spcPts val="2450"/>
              </a:lnSpc>
              <a:buNone/>
            </a:pPr>
            <a:r>
              <a:rPr lang="en-US" sz="1550" dirty="0">
                <a:solidFill>
                  <a:srgbClr val="403C4E"/>
                </a:solidFill>
                <a:latin typeface="Open Sans" pitchFamily="34" charset="0"/>
                <a:ea typeface="Open Sans" pitchFamily="34" charset="-122"/>
                <a:cs typeface="Open Sans" pitchFamily="34" charset="-120"/>
              </a:rPr>
              <a:t>The system seamlessly integrates with a wide range of sensors, including temperature sensors, vibration sensors, pressure sensors, and flow sensors, allowing for the collection of data on various critical parameters.</a:t>
            </a:r>
            <a:endParaRPr lang="en-US" sz="1550" dirty="0"/>
          </a:p>
        </p:txBody>
      </p:sp>
      <p:pic>
        <p:nvPicPr>
          <p:cNvPr id="8" name="Image 3" descr="preencoded.png"/>
          <p:cNvPicPr>
            <a:picLocks noChangeAspect="1"/>
          </p:cNvPicPr>
          <p:nvPr/>
        </p:nvPicPr>
        <p:blipFill>
          <a:blip r:embed="rId6"/>
          <a:stretch>
            <a:fillRect/>
          </a:stretch>
        </p:blipFill>
        <p:spPr>
          <a:xfrm>
            <a:off x="6176843" y="4154448"/>
            <a:ext cx="986314" cy="1767721"/>
          </a:xfrm>
          <a:prstGeom prst="rect">
            <a:avLst/>
          </a:prstGeom>
        </p:spPr>
      </p:pic>
      <p:sp>
        <p:nvSpPr>
          <p:cNvPr id="9" name="Text 3"/>
          <p:cNvSpPr/>
          <p:nvPr/>
        </p:nvSpPr>
        <p:spPr>
          <a:xfrm>
            <a:off x="7459027" y="4351615"/>
            <a:ext cx="2465903" cy="308134"/>
          </a:xfrm>
          <a:prstGeom prst="rect">
            <a:avLst/>
          </a:prstGeom>
          <a:noFill/>
          <a:ln/>
        </p:spPr>
        <p:txBody>
          <a:bodyPr wrap="none" lIns="0" tIns="0" rIns="0" bIns="0" rtlCol="0" anchor="t"/>
          <a:lstStyle/>
          <a:p>
            <a:pPr marL="0" indent="0" algn="l">
              <a:lnSpc>
                <a:spcPts val="2400"/>
              </a:lnSpc>
              <a:buNone/>
            </a:pPr>
            <a:r>
              <a:rPr lang="en-US" sz="1900" b="1" dirty="0">
                <a:solidFill>
                  <a:srgbClr val="403C4E"/>
                </a:solidFill>
                <a:latin typeface="Merriweather Bold" pitchFamily="34" charset="0"/>
                <a:ea typeface="Merriweather Bold" pitchFamily="34" charset="-122"/>
                <a:cs typeface="Merriweather Bold" pitchFamily="34" charset="-120"/>
              </a:rPr>
              <a:t>Data Transmission</a:t>
            </a:r>
            <a:endParaRPr lang="en-US" sz="1900" dirty="0"/>
          </a:p>
        </p:txBody>
      </p:sp>
      <p:sp>
        <p:nvSpPr>
          <p:cNvPr id="10" name="Text 4"/>
          <p:cNvSpPr/>
          <p:nvPr/>
        </p:nvSpPr>
        <p:spPr>
          <a:xfrm>
            <a:off x="7459027" y="4778097"/>
            <a:ext cx="6480929" cy="946904"/>
          </a:xfrm>
          <a:prstGeom prst="rect">
            <a:avLst/>
          </a:prstGeom>
          <a:noFill/>
          <a:ln/>
        </p:spPr>
        <p:txBody>
          <a:bodyPr wrap="square" lIns="0" tIns="0" rIns="0" bIns="0" rtlCol="0" anchor="t"/>
          <a:lstStyle/>
          <a:p>
            <a:pPr marL="0" indent="0" algn="l">
              <a:lnSpc>
                <a:spcPts val="2450"/>
              </a:lnSpc>
              <a:buNone/>
            </a:pPr>
            <a:r>
              <a:rPr lang="en-US" sz="1550" dirty="0">
                <a:solidFill>
                  <a:srgbClr val="403C4E"/>
                </a:solidFill>
                <a:latin typeface="Open Sans" pitchFamily="34" charset="0"/>
                <a:ea typeface="Open Sans" pitchFamily="34" charset="-122"/>
                <a:cs typeface="Open Sans" pitchFamily="34" charset="-120"/>
              </a:rPr>
              <a:t>Data is transmitted wirelessly or via wired connections to the central processing unit, ensuring rapid and reliable data flow for real-time analysis.</a:t>
            </a:r>
            <a:endParaRPr lang="en-US" sz="1550" dirty="0"/>
          </a:p>
        </p:txBody>
      </p:sp>
      <p:pic>
        <p:nvPicPr>
          <p:cNvPr id="11" name="Image 4" descr="preencoded.png"/>
          <p:cNvPicPr>
            <a:picLocks noChangeAspect="1"/>
          </p:cNvPicPr>
          <p:nvPr/>
        </p:nvPicPr>
        <p:blipFill>
          <a:blip r:embed="rId7"/>
          <a:stretch>
            <a:fillRect/>
          </a:stretch>
        </p:blipFill>
        <p:spPr>
          <a:xfrm>
            <a:off x="6176843" y="5922169"/>
            <a:ext cx="986314" cy="1767721"/>
          </a:xfrm>
          <a:prstGeom prst="rect">
            <a:avLst/>
          </a:prstGeom>
        </p:spPr>
      </p:pic>
      <p:sp>
        <p:nvSpPr>
          <p:cNvPr id="12" name="Text 5"/>
          <p:cNvSpPr/>
          <p:nvPr/>
        </p:nvSpPr>
        <p:spPr>
          <a:xfrm>
            <a:off x="7459027" y="6119336"/>
            <a:ext cx="3568065" cy="308134"/>
          </a:xfrm>
          <a:prstGeom prst="rect">
            <a:avLst/>
          </a:prstGeom>
          <a:noFill/>
          <a:ln/>
        </p:spPr>
        <p:txBody>
          <a:bodyPr wrap="none" lIns="0" tIns="0" rIns="0" bIns="0" rtlCol="0" anchor="t"/>
          <a:lstStyle/>
          <a:p>
            <a:pPr marL="0" indent="0" algn="l">
              <a:lnSpc>
                <a:spcPts val="2400"/>
              </a:lnSpc>
              <a:buNone/>
            </a:pPr>
            <a:r>
              <a:rPr lang="en-US" sz="1900" b="1" dirty="0">
                <a:solidFill>
                  <a:srgbClr val="403C4E"/>
                </a:solidFill>
                <a:latin typeface="Merriweather Bold" pitchFamily="34" charset="0"/>
                <a:ea typeface="Merriweather Bold" pitchFamily="34" charset="-122"/>
                <a:cs typeface="Merriweather Bold" pitchFamily="34" charset="-120"/>
              </a:rPr>
              <a:t>Data Validation and Filtering</a:t>
            </a:r>
            <a:endParaRPr lang="en-US" sz="1900" dirty="0"/>
          </a:p>
        </p:txBody>
      </p:sp>
      <p:sp>
        <p:nvSpPr>
          <p:cNvPr id="13" name="Text 6"/>
          <p:cNvSpPr/>
          <p:nvPr/>
        </p:nvSpPr>
        <p:spPr>
          <a:xfrm>
            <a:off x="7459027" y="6545818"/>
            <a:ext cx="6480929" cy="946904"/>
          </a:xfrm>
          <a:prstGeom prst="rect">
            <a:avLst/>
          </a:prstGeom>
          <a:noFill/>
          <a:ln/>
        </p:spPr>
        <p:txBody>
          <a:bodyPr wrap="square" lIns="0" tIns="0" rIns="0" bIns="0" rtlCol="0" anchor="t"/>
          <a:lstStyle/>
          <a:p>
            <a:pPr marL="0" indent="0" algn="l">
              <a:lnSpc>
                <a:spcPts val="2450"/>
              </a:lnSpc>
              <a:buNone/>
            </a:pPr>
            <a:r>
              <a:rPr lang="en-US" sz="1550" dirty="0">
                <a:solidFill>
                  <a:srgbClr val="403C4E"/>
                </a:solidFill>
                <a:latin typeface="Open Sans" pitchFamily="34" charset="0"/>
                <a:ea typeface="Open Sans" pitchFamily="34" charset="-122"/>
                <a:cs typeface="Open Sans" pitchFamily="34" charset="-120"/>
              </a:rPr>
              <a:t>Robust data validation and filtering mechanisms are employed to ensure data accuracy and remove spurious readings, ensuring that only reliable data is utilized for analysis.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82839" y="1437203"/>
            <a:ext cx="5008602" cy="5355074"/>
          </a:xfrm>
          <a:prstGeom prst="rect">
            <a:avLst/>
          </a:prstGeom>
        </p:spPr>
      </p:pic>
      <p:sp>
        <p:nvSpPr>
          <p:cNvPr id="4" name="Text 0"/>
          <p:cNvSpPr/>
          <p:nvPr/>
        </p:nvSpPr>
        <p:spPr>
          <a:xfrm>
            <a:off x="668774" y="1310997"/>
            <a:ext cx="7143274" cy="597218"/>
          </a:xfrm>
          <a:prstGeom prst="rect">
            <a:avLst/>
          </a:prstGeom>
          <a:noFill/>
          <a:ln/>
        </p:spPr>
        <p:txBody>
          <a:bodyPr wrap="none" lIns="0" tIns="0" rIns="0" bIns="0" rtlCol="0" anchor="t"/>
          <a:lstStyle/>
          <a:p>
            <a:pPr marL="0" indent="0">
              <a:lnSpc>
                <a:spcPts val="4700"/>
              </a:lnSpc>
              <a:buNone/>
            </a:pPr>
            <a:r>
              <a:rPr lang="en-US" sz="3750" b="1" dirty="0">
                <a:solidFill>
                  <a:srgbClr val="403C4E"/>
                </a:solidFill>
                <a:latin typeface="Merriweather Bold" pitchFamily="34" charset="0"/>
                <a:ea typeface="Merriweather Bold" pitchFamily="34" charset="-122"/>
                <a:cs typeface="Merriweather Bold" pitchFamily="34" charset="-120"/>
              </a:rPr>
              <a:t>Data Aggregation and Storage</a:t>
            </a:r>
            <a:endParaRPr lang="en-US" sz="3750" dirty="0"/>
          </a:p>
        </p:txBody>
      </p:sp>
      <p:sp>
        <p:nvSpPr>
          <p:cNvPr id="5" name="Shape 1"/>
          <p:cNvSpPr/>
          <p:nvPr/>
        </p:nvSpPr>
        <p:spPr>
          <a:xfrm>
            <a:off x="668774" y="2194798"/>
            <a:ext cx="7806452" cy="4723686"/>
          </a:xfrm>
          <a:prstGeom prst="roundRect">
            <a:avLst>
              <a:gd name="adj" fmla="val 1699"/>
            </a:avLst>
          </a:prstGeom>
          <a:noFill/>
          <a:ln w="7620">
            <a:solidFill>
              <a:srgbClr val="000000">
                <a:alpha val="8000"/>
              </a:srgbClr>
            </a:solidFill>
            <a:prstDash val="solid"/>
          </a:ln>
        </p:spPr>
      </p:sp>
      <p:sp>
        <p:nvSpPr>
          <p:cNvPr id="6" name="Shape 2"/>
          <p:cNvSpPr/>
          <p:nvPr/>
        </p:nvSpPr>
        <p:spPr>
          <a:xfrm>
            <a:off x="676394" y="2202418"/>
            <a:ext cx="7791212" cy="1467564"/>
          </a:xfrm>
          <a:prstGeom prst="rect">
            <a:avLst/>
          </a:prstGeom>
          <a:solidFill>
            <a:srgbClr val="FFFFFF">
              <a:alpha val="4000"/>
            </a:srgbClr>
          </a:solidFill>
          <a:ln/>
        </p:spPr>
      </p:sp>
      <p:sp>
        <p:nvSpPr>
          <p:cNvPr id="7" name="Text 3"/>
          <p:cNvSpPr/>
          <p:nvPr/>
        </p:nvSpPr>
        <p:spPr>
          <a:xfrm>
            <a:off x="867489" y="2324695"/>
            <a:ext cx="3509605" cy="305753"/>
          </a:xfrm>
          <a:prstGeom prst="rect">
            <a:avLst/>
          </a:prstGeom>
          <a:noFill/>
          <a:ln/>
        </p:spPr>
        <p:txBody>
          <a:bodyPr wrap="none" lIns="0" tIns="0" rIns="0" bIns="0" rtlCol="0" anchor="t"/>
          <a:lstStyle/>
          <a:p>
            <a:pPr marL="0" indent="0">
              <a:lnSpc>
                <a:spcPts val="2400"/>
              </a:lnSpc>
              <a:buNone/>
            </a:pPr>
            <a:r>
              <a:rPr lang="en-US" sz="1500" dirty="0">
                <a:solidFill>
                  <a:srgbClr val="403C4E"/>
                </a:solidFill>
                <a:latin typeface="Open Sans" pitchFamily="34" charset="0"/>
                <a:ea typeface="Open Sans" pitchFamily="34" charset="-122"/>
                <a:cs typeface="Open Sans" pitchFamily="34" charset="-120"/>
              </a:rPr>
              <a:t>Data Storage</a:t>
            </a:r>
            <a:endParaRPr lang="en-US" sz="1500" dirty="0"/>
          </a:p>
        </p:txBody>
      </p:sp>
      <p:sp>
        <p:nvSpPr>
          <p:cNvPr id="8" name="Text 4"/>
          <p:cNvSpPr/>
          <p:nvPr/>
        </p:nvSpPr>
        <p:spPr>
          <a:xfrm>
            <a:off x="4766905" y="2324695"/>
            <a:ext cx="3509605" cy="1223010"/>
          </a:xfrm>
          <a:prstGeom prst="rect">
            <a:avLst/>
          </a:prstGeom>
          <a:noFill/>
          <a:ln/>
        </p:spPr>
        <p:txBody>
          <a:bodyPr wrap="square" lIns="0" tIns="0" rIns="0" bIns="0" rtlCol="0" anchor="t"/>
          <a:lstStyle/>
          <a:p>
            <a:pPr marL="0" indent="0">
              <a:lnSpc>
                <a:spcPts val="2400"/>
              </a:lnSpc>
              <a:buNone/>
            </a:pPr>
            <a:r>
              <a:rPr lang="en-US" sz="1500" dirty="0">
                <a:solidFill>
                  <a:srgbClr val="403C4E"/>
                </a:solidFill>
                <a:latin typeface="Open Sans" pitchFamily="34" charset="0"/>
                <a:ea typeface="Open Sans" pitchFamily="34" charset="-122"/>
                <a:cs typeface="Open Sans" pitchFamily="34" charset="-120"/>
              </a:rPr>
              <a:t>The system utilizes highly efficient databases to store vast quantities of real-time data, facilitating historical analysis and trend identification.</a:t>
            </a:r>
            <a:endParaRPr lang="en-US" sz="1500" dirty="0"/>
          </a:p>
        </p:txBody>
      </p:sp>
      <p:sp>
        <p:nvSpPr>
          <p:cNvPr id="9" name="Shape 5"/>
          <p:cNvSpPr/>
          <p:nvPr/>
        </p:nvSpPr>
        <p:spPr>
          <a:xfrm>
            <a:off x="676394" y="3669982"/>
            <a:ext cx="7791212" cy="1773317"/>
          </a:xfrm>
          <a:prstGeom prst="rect">
            <a:avLst/>
          </a:prstGeom>
          <a:solidFill>
            <a:srgbClr val="000000">
              <a:alpha val="4000"/>
            </a:srgbClr>
          </a:solidFill>
          <a:ln/>
        </p:spPr>
      </p:sp>
      <p:sp>
        <p:nvSpPr>
          <p:cNvPr id="10" name="Text 6"/>
          <p:cNvSpPr/>
          <p:nvPr/>
        </p:nvSpPr>
        <p:spPr>
          <a:xfrm>
            <a:off x="867489" y="3792260"/>
            <a:ext cx="3509605" cy="305753"/>
          </a:xfrm>
          <a:prstGeom prst="rect">
            <a:avLst/>
          </a:prstGeom>
          <a:noFill/>
          <a:ln/>
        </p:spPr>
        <p:txBody>
          <a:bodyPr wrap="none" lIns="0" tIns="0" rIns="0" bIns="0" rtlCol="0" anchor="t"/>
          <a:lstStyle/>
          <a:p>
            <a:pPr marL="0" indent="0">
              <a:lnSpc>
                <a:spcPts val="2400"/>
              </a:lnSpc>
              <a:buNone/>
            </a:pPr>
            <a:r>
              <a:rPr lang="en-US" sz="1500" dirty="0">
                <a:solidFill>
                  <a:srgbClr val="403C4E"/>
                </a:solidFill>
                <a:latin typeface="Open Sans" pitchFamily="34" charset="0"/>
                <a:ea typeface="Open Sans" pitchFamily="34" charset="-122"/>
                <a:cs typeface="Open Sans" pitchFamily="34" charset="-120"/>
              </a:rPr>
              <a:t>Data Aggregation</a:t>
            </a:r>
            <a:endParaRPr lang="en-US" sz="1500" dirty="0"/>
          </a:p>
        </p:txBody>
      </p:sp>
      <p:sp>
        <p:nvSpPr>
          <p:cNvPr id="11" name="Text 7"/>
          <p:cNvSpPr/>
          <p:nvPr/>
        </p:nvSpPr>
        <p:spPr>
          <a:xfrm>
            <a:off x="4766905" y="3792260"/>
            <a:ext cx="3509605" cy="1528763"/>
          </a:xfrm>
          <a:prstGeom prst="rect">
            <a:avLst/>
          </a:prstGeom>
          <a:noFill/>
          <a:ln/>
        </p:spPr>
        <p:txBody>
          <a:bodyPr wrap="square" lIns="0" tIns="0" rIns="0" bIns="0" rtlCol="0" anchor="t"/>
          <a:lstStyle/>
          <a:p>
            <a:pPr marL="0" indent="0">
              <a:lnSpc>
                <a:spcPts val="2400"/>
              </a:lnSpc>
              <a:buNone/>
            </a:pPr>
            <a:r>
              <a:rPr lang="en-US" sz="1500" dirty="0">
                <a:solidFill>
                  <a:srgbClr val="403C4E"/>
                </a:solidFill>
                <a:latin typeface="Open Sans" pitchFamily="34" charset="0"/>
                <a:ea typeface="Open Sans" pitchFamily="34" charset="-122"/>
                <a:cs typeface="Open Sans" pitchFamily="34" charset="-120"/>
              </a:rPr>
              <a:t>Raw data from sensors is aggregated and organized into meaningful metrics, such as average temperature, peak vibration levels, and operational hours, simplifying analysis and reporting.</a:t>
            </a:r>
            <a:endParaRPr lang="en-US" sz="1500" dirty="0"/>
          </a:p>
        </p:txBody>
      </p:sp>
      <p:sp>
        <p:nvSpPr>
          <p:cNvPr id="12" name="Shape 8"/>
          <p:cNvSpPr/>
          <p:nvPr/>
        </p:nvSpPr>
        <p:spPr>
          <a:xfrm>
            <a:off x="676394" y="5443299"/>
            <a:ext cx="7791212" cy="1467564"/>
          </a:xfrm>
          <a:prstGeom prst="rect">
            <a:avLst/>
          </a:prstGeom>
          <a:solidFill>
            <a:srgbClr val="FFFFFF">
              <a:alpha val="4000"/>
            </a:srgbClr>
          </a:solidFill>
          <a:ln/>
        </p:spPr>
      </p:sp>
      <p:sp>
        <p:nvSpPr>
          <p:cNvPr id="13" name="Text 9"/>
          <p:cNvSpPr/>
          <p:nvPr/>
        </p:nvSpPr>
        <p:spPr>
          <a:xfrm>
            <a:off x="867489" y="5565577"/>
            <a:ext cx="3509605" cy="305753"/>
          </a:xfrm>
          <a:prstGeom prst="rect">
            <a:avLst/>
          </a:prstGeom>
          <a:noFill/>
          <a:ln/>
        </p:spPr>
        <p:txBody>
          <a:bodyPr wrap="none" lIns="0" tIns="0" rIns="0" bIns="0" rtlCol="0" anchor="t"/>
          <a:lstStyle/>
          <a:p>
            <a:pPr marL="0" indent="0">
              <a:lnSpc>
                <a:spcPts val="2400"/>
              </a:lnSpc>
              <a:buNone/>
            </a:pPr>
            <a:r>
              <a:rPr lang="en-US" sz="1500" dirty="0">
                <a:solidFill>
                  <a:srgbClr val="403C4E"/>
                </a:solidFill>
                <a:latin typeface="Open Sans" pitchFamily="34" charset="0"/>
                <a:ea typeface="Open Sans" pitchFamily="34" charset="-122"/>
                <a:cs typeface="Open Sans" pitchFamily="34" charset="-120"/>
              </a:rPr>
              <a:t>Data Security</a:t>
            </a:r>
            <a:endParaRPr lang="en-US" sz="1500" dirty="0"/>
          </a:p>
        </p:txBody>
      </p:sp>
      <p:sp>
        <p:nvSpPr>
          <p:cNvPr id="14" name="Text 10"/>
          <p:cNvSpPr/>
          <p:nvPr/>
        </p:nvSpPr>
        <p:spPr>
          <a:xfrm>
            <a:off x="4766905" y="5565577"/>
            <a:ext cx="3509605" cy="1223010"/>
          </a:xfrm>
          <a:prstGeom prst="rect">
            <a:avLst/>
          </a:prstGeom>
          <a:noFill/>
          <a:ln/>
        </p:spPr>
        <p:txBody>
          <a:bodyPr wrap="square" lIns="0" tIns="0" rIns="0" bIns="0" rtlCol="0" anchor="t"/>
          <a:lstStyle/>
          <a:p>
            <a:pPr marL="0" indent="0">
              <a:lnSpc>
                <a:spcPts val="2400"/>
              </a:lnSpc>
              <a:buNone/>
            </a:pPr>
            <a:r>
              <a:rPr lang="en-US" sz="1500" dirty="0">
                <a:solidFill>
                  <a:srgbClr val="403C4E"/>
                </a:solidFill>
                <a:latin typeface="Open Sans" pitchFamily="34" charset="0"/>
                <a:ea typeface="Open Sans" pitchFamily="34" charset="-122"/>
                <a:cs typeface="Open Sans" pitchFamily="34" charset="-120"/>
              </a:rPr>
              <a:t>Robust security measures are implemented to protect sensitive data from unauthorized access, ensuring data integrity and confidentiality.</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338"/>
          </a:xfrm>
          <a:prstGeom prst="rect">
            <a:avLst/>
          </a:prstGeom>
        </p:spPr>
      </p:pic>
      <p:pic>
        <p:nvPicPr>
          <p:cNvPr id="3" name="Image 1" descr="preencoded.png"/>
          <p:cNvPicPr>
            <a:picLocks noChangeAspect="1"/>
          </p:cNvPicPr>
          <p:nvPr/>
        </p:nvPicPr>
        <p:blipFill>
          <a:blip r:embed="rId4"/>
          <a:stretch>
            <a:fillRect/>
          </a:stretch>
        </p:blipFill>
        <p:spPr>
          <a:xfrm>
            <a:off x="244197" y="2212777"/>
            <a:ext cx="4997887" cy="3806785"/>
          </a:xfrm>
          <a:prstGeom prst="rect">
            <a:avLst/>
          </a:prstGeom>
        </p:spPr>
      </p:pic>
      <p:sp>
        <p:nvSpPr>
          <p:cNvPr id="4" name="Text 0"/>
          <p:cNvSpPr/>
          <p:nvPr/>
        </p:nvSpPr>
        <p:spPr>
          <a:xfrm>
            <a:off x="6170295" y="537329"/>
            <a:ext cx="7776210" cy="1221105"/>
          </a:xfrm>
          <a:prstGeom prst="rect">
            <a:avLst/>
          </a:prstGeom>
          <a:noFill/>
          <a:ln/>
        </p:spPr>
        <p:txBody>
          <a:bodyPr wrap="square" lIns="0" tIns="0" rIns="0" bIns="0" rtlCol="0" anchor="t"/>
          <a:lstStyle/>
          <a:p>
            <a:pPr marL="0" indent="0">
              <a:lnSpc>
                <a:spcPts val="4800"/>
              </a:lnSpc>
              <a:buNone/>
            </a:pPr>
            <a:r>
              <a:rPr lang="en-US" sz="3800" b="1" dirty="0">
                <a:solidFill>
                  <a:srgbClr val="403C4E"/>
                </a:solidFill>
                <a:latin typeface="Merriweather Bold" pitchFamily="34" charset="0"/>
                <a:ea typeface="Merriweather Bold" pitchFamily="34" charset="-122"/>
                <a:cs typeface="Merriweather Bold" pitchFamily="34" charset="-120"/>
              </a:rPr>
              <a:t>Analyzing Equipment Performance Trends</a:t>
            </a:r>
            <a:endParaRPr lang="en-US" sz="3800" dirty="0"/>
          </a:p>
        </p:txBody>
      </p:sp>
      <p:sp>
        <p:nvSpPr>
          <p:cNvPr id="5" name="Shape 1"/>
          <p:cNvSpPr/>
          <p:nvPr/>
        </p:nvSpPr>
        <p:spPr>
          <a:xfrm>
            <a:off x="6451878" y="2051447"/>
            <a:ext cx="22860" cy="5643563"/>
          </a:xfrm>
          <a:prstGeom prst="roundRect">
            <a:avLst>
              <a:gd name="adj" fmla="val 359016"/>
            </a:avLst>
          </a:prstGeom>
          <a:solidFill>
            <a:srgbClr val="E5BEB2"/>
          </a:solidFill>
          <a:ln/>
        </p:spPr>
      </p:sp>
      <p:sp>
        <p:nvSpPr>
          <p:cNvPr id="6" name="Shape 2"/>
          <p:cNvSpPr/>
          <p:nvPr/>
        </p:nvSpPr>
        <p:spPr>
          <a:xfrm>
            <a:off x="6660237" y="2479596"/>
            <a:ext cx="683895" cy="22860"/>
          </a:xfrm>
          <a:prstGeom prst="roundRect">
            <a:avLst>
              <a:gd name="adj" fmla="val 359016"/>
            </a:avLst>
          </a:prstGeom>
          <a:solidFill>
            <a:srgbClr val="E5BEB2"/>
          </a:solidFill>
          <a:ln/>
        </p:spPr>
      </p:sp>
      <p:sp>
        <p:nvSpPr>
          <p:cNvPr id="7" name="Shape 3"/>
          <p:cNvSpPr/>
          <p:nvPr/>
        </p:nvSpPr>
        <p:spPr>
          <a:xfrm>
            <a:off x="6243518" y="2271236"/>
            <a:ext cx="439579" cy="439579"/>
          </a:xfrm>
          <a:prstGeom prst="roundRect">
            <a:avLst>
              <a:gd name="adj" fmla="val 18670"/>
            </a:avLst>
          </a:prstGeom>
          <a:solidFill>
            <a:srgbClr val="FFD8CC"/>
          </a:solidFill>
          <a:ln w="7620">
            <a:solidFill>
              <a:srgbClr val="E5BEB2"/>
            </a:solidFill>
            <a:prstDash val="solid"/>
          </a:ln>
        </p:spPr>
      </p:sp>
      <p:sp>
        <p:nvSpPr>
          <p:cNvPr id="8" name="Text 4"/>
          <p:cNvSpPr/>
          <p:nvPr/>
        </p:nvSpPr>
        <p:spPr>
          <a:xfrm>
            <a:off x="6396157" y="2344460"/>
            <a:ext cx="134303" cy="293132"/>
          </a:xfrm>
          <a:prstGeom prst="rect">
            <a:avLst/>
          </a:prstGeom>
          <a:noFill/>
          <a:ln/>
        </p:spPr>
        <p:txBody>
          <a:bodyPr wrap="none" lIns="0" tIns="0" rIns="0" bIns="0" rtlCol="0" anchor="t"/>
          <a:lstStyle/>
          <a:p>
            <a:pPr marL="0" indent="0" algn="ctr">
              <a:lnSpc>
                <a:spcPts val="2300"/>
              </a:lnSpc>
              <a:buNone/>
            </a:pPr>
            <a:r>
              <a:rPr lang="en-US" sz="2300" b="1" dirty="0">
                <a:solidFill>
                  <a:srgbClr val="403C4E"/>
                </a:solidFill>
                <a:latin typeface="Merriweather Bold" pitchFamily="34" charset="0"/>
                <a:ea typeface="Merriweather Bold" pitchFamily="34" charset="-122"/>
                <a:cs typeface="Merriweather Bold" pitchFamily="34" charset="-120"/>
              </a:rPr>
              <a:t>1</a:t>
            </a:r>
            <a:endParaRPr lang="en-US" sz="2300" dirty="0"/>
          </a:p>
        </p:txBody>
      </p:sp>
      <p:sp>
        <p:nvSpPr>
          <p:cNvPr id="9" name="Text 5"/>
          <p:cNvSpPr/>
          <p:nvPr/>
        </p:nvSpPr>
        <p:spPr>
          <a:xfrm>
            <a:off x="7537966" y="2246828"/>
            <a:ext cx="2442567" cy="305395"/>
          </a:xfrm>
          <a:prstGeom prst="rect">
            <a:avLst/>
          </a:prstGeom>
          <a:noFill/>
          <a:ln/>
        </p:spPr>
        <p:txBody>
          <a:bodyPr wrap="none" lIns="0" tIns="0" rIns="0" bIns="0" rtlCol="0" anchor="t"/>
          <a:lstStyle/>
          <a:p>
            <a:pPr marL="0" indent="0" algn="l">
              <a:lnSpc>
                <a:spcPts val="2400"/>
              </a:lnSpc>
              <a:buNone/>
            </a:pPr>
            <a:r>
              <a:rPr lang="en-US" sz="1900" b="1" dirty="0">
                <a:solidFill>
                  <a:srgbClr val="403C4E"/>
                </a:solidFill>
                <a:latin typeface="Merriweather Bold" pitchFamily="34" charset="0"/>
                <a:ea typeface="Merriweather Bold" pitchFamily="34" charset="-122"/>
                <a:cs typeface="Merriweather Bold" pitchFamily="34" charset="-120"/>
              </a:rPr>
              <a:t>Trend Analysis</a:t>
            </a:r>
            <a:endParaRPr lang="en-US" sz="1900" dirty="0"/>
          </a:p>
        </p:txBody>
      </p:sp>
      <p:sp>
        <p:nvSpPr>
          <p:cNvPr id="10" name="Text 6"/>
          <p:cNvSpPr/>
          <p:nvPr/>
        </p:nvSpPr>
        <p:spPr>
          <a:xfrm>
            <a:off x="7537966" y="2669381"/>
            <a:ext cx="6408539" cy="937617"/>
          </a:xfrm>
          <a:prstGeom prst="rect">
            <a:avLst/>
          </a:prstGeom>
          <a:noFill/>
          <a:ln/>
        </p:spPr>
        <p:txBody>
          <a:bodyPr wrap="square" lIns="0" tIns="0" rIns="0" bIns="0" rtlCol="0" anchor="t"/>
          <a:lstStyle/>
          <a:p>
            <a:pPr marL="0" indent="0" algn="l">
              <a:lnSpc>
                <a:spcPts val="2450"/>
              </a:lnSpc>
              <a:buNone/>
            </a:pPr>
            <a:r>
              <a:rPr lang="en-US" sz="1500" dirty="0">
                <a:solidFill>
                  <a:srgbClr val="403C4E"/>
                </a:solidFill>
                <a:latin typeface="Open Sans" pitchFamily="34" charset="0"/>
                <a:ea typeface="Open Sans" pitchFamily="34" charset="-122"/>
                <a:cs typeface="Open Sans" pitchFamily="34" charset="-120"/>
              </a:rPr>
              <a:t>The system leverages advanced analytical techniques to identify trends and patterns within the collected data, revealing gradual changes in equipment performance over time.</a:t>
            </a:r>
            <a:endParaRPr lang="en-US" sz="1500" dirty="0"/>
          </a:p>
        </p:txBody>
      </p:sp>
      <p:sp>
        <p:nvSpPr>
          <p:cNvPr id="11" name="Shape 7"/>
          <p:cNvSpPr/>
          <p:nvPr/>
        </p:nvSpPr>
        <p:spPr>
          <a:xfrm>
            <a:off x="6660237" y="4425910"/>
            <a:ext cx="683895" cy="22860"/>
          </a:xfrm>
          <a:prstGeom prst="roundRect">
            <a:avLst>
              <a:gd name="adj" fmla="val 359016"/>
            </a:avLst>
          </a:prstGeom>
          <a:solidFill>
            <a:srgbClr val="E5BEB2"/>
          </a:solidFill>
          <a:ln/>
        </p:spPr>
      </p:sp>
      <p:sp>
        <p:nvSpPr>
          <p:cNvPr id="12" name="Shape 8"/>
          <p:cNvSpPr/>
          <p:nvPr/>
        </p:nvSpPr>
        <p:spPr>
          <a:xfrm>
            <a:off x="6243518" y="4217551"/>
            <a:ext cx="439579" cy="439579"/>
          </a:xfrm>
          <a:prstGeom prst="roundRect">
            <a:avLst>
              <a:gd name="adj" fmla="val 18670"/>
            </a:avLst>
          </a:prstGeom>
          <a:solidFill>
            <a:srgbClr val="FFD8CC"/>
          </a:solidFill>
          <a:ln w="7620">
            <a:solidFill>
              <a:srgbClr val="E5BEB2"/>
            </a:solidFill>
            <a:prstDash val="solid"/>
          </a:ln>
        </p:spPr>
      </p:sp>
      <p:sp>
        <p:nvSpPr>
          <p:cNvPr id="13" name="Text 9"/>
          <p:cNvSpPr/>
          <p:nvPr/>
        </p:nvSpPr>
        <p:spPr>
          <a:xfrm>
            <a:off x="6374606" y="4290774"/>
            <a:ext cx="177284" cy="293132"/>
          </a:xfrm>
          <a:prstGeom prst="rect">
            <a:avLst/>
          </a:prstGeom>
          <a:noFill/>
          <a:ln/>
        </p:spPr>
        <p:txBody>
          <a:bodyPr wrap="none" lIns="0" tIns="0" rIns="0" bIns="0" rtlCol="0" anchor="t"/>
          <a:lstStyle/>
          <a:p>
            <a:pPr marL="0" indent="0" algn="ctr">
              <a:lnSpc>
                <a:spcPts val="2300"/>
              </a:lnSpc>
              <a:buNone/>
            </a:pPr>
            <a:r>
              <a:rPr lang="en-US" sz="2300" b="1" dirty="0">
                <a:solidFill>
                  <a:srgbClr val="403C4E"/>
                </a:solidFill>
                <a:latin typeface="Merriweather Bold" pitchFamily="34" charset="0"/>
                <a:ea typeface="Merriweather Bold" pitchFamily="34" charset="-122"/>
                <a:cs typeface="Merriweather Bold" pitchFamily="34" charset="-120"/>
              </a:rPr>
              <a:t>2</a:t>
            </a:r>
            <a:endParaRPr lang="en-US" sz="2300" dirty="0"/>
          </a:p>
        </p:txBody>
      </p:sp>
      <p:sp>
        <p:nvSpPr>
          <p:cNvPr id="14" name="Text 10"/>
          <p:cNvSpPr/>
          <p:nvPr/>
        </p:nvSpPr>
        <p:spPr>
          <a:xfrm>
            <a:off x="7537966" y="4193143"/>
            <a:ext cx="2442567" cy="305395"/>
          </a:xfrm>
          <a:prstGeom prst="rect">
            <a:avLst/>
          </a:prstGeom>
          <a:noFill/>
          <a:ln/>
        </p:spPr>
        <p:txBody>
          <a:bodyPr wrap="none" lIns="0" tIns="0" rIns="0" bIns="0" rtlCol="0" anchor="t"/>
          <a:lstStyle/>
          <a:p>
            <a:pPr marL="0" indent="0" algn="l">
              <a:lnSpc>
                <a:spcPts val="2400"/>
              </a:lnSpc>
              <a:buNone/>
            </a:pPr>
            <a:r>
              <a:rPr lang="en-US" sz="1900" b="1" dirty="0">
                <a:solidFill>
                  <a:srgbClr val="403C4E"/>
                </a:solidFill>
                <a:latin typeface="Merriweather Bold" pitchFamily="34" charset="0"/>
                <a:ea typeface="Merriweather Bold" pitchFamily="34" charset="-122"/>
                <a:cs typeface="Merriweather Bold" pitchFamily="34" charset="-120"/>
              </a:rPr>
              <a:t>Anomaly Detection</a:t>
            </a:r>
            <a:endParaRPr lang="en-US" sz="1900" dirty="0"/>
          </a:p>
        </p:txBody>
      </p:sp>
      <p:sp>
        <p:nvSpPr>
          <p:cNvPr id="15" name="Text 11"/>
          <p:cNvSpPr/>
          <p:nvPr/>
        </p:nvSpPr>
        <p:spPr>
          <a:xfrm>
            <a:off x="7537966" y="4615696"/>
            <a:ext cx="6408539" cy="937617"/>
          </a:xfrm>
          <a:prstGeom prst="rect">
            <a:avLst/>
          </a:prstGeom>
          <a:noFill/>
          <a:ln/>
        </p:spPr>
        <p:txBody>
          <a:bodyPr wrap="square" lIns="0" tIns="0" rIns="0" bIns="0" rtlCol="0" anchor="t"/>
          <a:lstStyle/>
          <a:p>
            <a:pPr marL="0" indent="0" algn="l">
              <a:lnSpc>
                <a:spcPts val="2450"/>
              </a:lnSpc>
              <a:buNone/>
            </a:pPr>
            <a:r>
              <a:rPr lang="en-US" sz="1500" dirty="0">
                <a:solidFill>
                  <a:srgbClr val="403C4E"/>
                </a:solidFill>
                <a:latin typeface="Open Sans" pitchFamily="34" charset="0"/>
                <a:ea typeface="Open Sans" pitchFamily="34" charset="-122"/>
                <a:cs typeface="Open Sans" pitchFamily="34" charset="-120"/>
              </a:rPr>
              <a:t>Machine learning algorithms are employed to detect anomalies and deviations from expected performance patterns, flagging potential issues that require attention.</a:t>
            </a:r>
            <a:endParaRPr lang="en-US" sz="1500" dirty="0"/>
          </a:p>
        </p:txBody>
      </p:sp>
      <p:sp>
        <p:nvSpPr>
          <p:cNvPr id="16" name="Shape 12"/>
          <p:cNvSpPr/>
          <p:nvPr/>
        </p:nvSpPr>
        <p:spPr>
          <a:xfrm>
            <a:off x="6660237" y="6372225"/>
            <a:ext cx="683895" cy="22860"/>
          </a:xfrm>
          <a:prstGeom prst="roundRect">
            <a:avLst>
              <a:gd name="adj" fmla="val 359016"/>
            </a:avLst>
          </a:prstGeom>
          <a:solidFill>
            <a:srgbClr val="E5BEB2"/>
          </a:solidFill>
          <a:ln/>
        </p:spPr>
      </p:sp>
      <p:sp>
        <p:nvSpPr>
          <p:cNvPr id="17" name="Shape 13"/>
          <p:cNvSpPr/>
          <p:nvPr/>
        </p:nvSpPr>
        <p:spPr>
          <a:xfrm>
            <a:off x="6243518" y="6163866"/>
            <a:ext cx="439579" cy="439579"/>
          </a:xfrm>
          <a:prstGeom prst="roundRect">
            <a:avLst>
              <a:gd name="adj" fmla="val 18670"/>
            </a:avLst>
          </a:prstGeom>
          <a:solidFill>
            <a:srgbClr val="FFD8CC"/>
          </a:solidFill>
          <a:ln w="7620">
            <a:solidFill>
              <a:srgbClr val="E5BEB2"/>
            </a:solidFill>
            <a:prstDash val="solid"/>
          </a:ln>
        </p:spPr>
      </p:sp>
      <p:sp>
        <p:nvSpPr>
          <p:cNvPr id="18" name="Text 14"/>
          <p:cNvSpPr/>
          <p:nvPr/>
        </p:nvSpPr>
        <p:spPr>
          <a:xfrm>
            <a:off x="6380321" y="6237089"/>
            <a:ext cx="165854" cy="293132"/>
          </a:xfrm>
          <a:prstGeom prst="rect">
            <a:avLst/>
          </a:prstGeom>
          <a:noFill/>
          <a:ln/>
        </p:spPr>
        <p:txBody>
          <a:bodyPr wrap="none" lIns="0" tIns="0" rIns="0" bIns="0" rtlCol="0" anchor="t"/>
          <a:lstStyle/>
          <a:p>
            <a:pPr marL="0" indent="0" algn="ctr">
              <a:lnSpc>
                <a:spcPts val="2300"/>
              </a:lnSpc>
              <a:buNone/>
            </a:pPr>
            <a:r>
              <a:rPr lang="en-US" sz="2300" b="1" dirty="0">
                <a:solidFill>
                  <a:srgbClr val="403C4E"/>
                </a:solidFill>
                <a:latin typeface="Merriweather Bold" pitchFamily="34" charset="0"/>
                <a:ea typeface="Merriweather Bold" pitchFamily="34" charset="-122"/>
                <a:cs typeface="Merriweather Bold" pitchFamily="34" charset="-120"/>
              </a:rPr>
              <a:t>3</a:t>
            </a:r>
            <a:endParaRPr lang="en-US" sz="2300" dirty="0"/>
          </a:p>
        </p:txBody>
      </p:sp>
      <p:sp>
        <p:nvSpPr>
          <p:cNvPr id="19" name="Text 15"/>
          <p:cNvSpPr/>
          <p:nvPr/>
        </p:nvSpPr>
        <p:spPr>
          <a:xfrm>
            <a:off x="7537966" y="6139458"/>
            <a:ext cx="2466142" cy="305395"/>
          </a:xfrm>
          <a:prstGeom prst="rect">
            <a:avLst/>
          </a:prstGeom>
          <a:noFill/>
          <a:ln/>
        </p:spPr>
        <p:txBody>
          <a:bodyPr wrap="none" lIns="0" tIns="0" rIns="0" bIns="0" rtlCol="0" anchor="t"/>
          <a:lstStyle/>
          <a:p>
            <a:pPr marL="0" indent="0" algn="l">
              <a:lnSpc>
                <a:spcPts val="2400"/>
              </a:lnSpc>
              <a:buNone/>
            </a:pPr>
            <a:r>
              <a:rPr lang="en-US" sz="1900" b="1" dirty="0">
                <a:solidFill>
                  <a:srgbClr val="403C4E"/>
                </a:solidFill>
                <a:latin typeface="Merriweather Bold" pitchFamily="34" charset="0"/>
                <a:ea typeface="Merriweather Bold" pitchFamily="34" charset="-122"/>
                <a:cs typeface="Merriweather Bold" pitchFamily="34" charset="-120"/>
              </a:rPr>
              <a:t>Predictive Modeling</a:t>
            </a:r>
            <a:endParaRPr lang="en-US" sz="1900" dirty="0"/>
          </a:p>
        </p:txBody>
      </p:sp>
      <p:sp>
        <p:nvSpPr>
          <p:cNvPr id="20" name="Text 16"/>
          <p:cNvSpPr/>
          <p:nvPr/>
        </p:nvSpPr>
        <p:spPr>
          <a:xfrm>
            <a:off x="7537966" y="6562011"/>
            <a:ext cx="6408539" cy="937617"/>
          </a:xfrm>
          <a:prstGeom prst="rect">
            <a:avLst/>
          </a:prstGeom>
          <a:noFill/>
          <a:ln/>
        </p:spPr>
        <p:txBody>
          <a:bodyPr wrap="square" lIns="0" tIns="0" rIns="0" bIns="0" rtlCol="0" anchor="t"/>
          <a:lstStyle/>
          <a:p>
            <a:pPr marL="0" indent="0" algn="l">
              <a:lnSpc>
                <a:spcPts val="2450"/>
              </a:lnSpc>
              <a:buNone/>
            </a:pPr>
            <a:r>
              <a:rPr lang="en-US" sz="1500" dirty="0">
                <a:solidFill>
                  <a:srgbClr val="403C4E"/>
                </a:solidFill>
                <a:latin typeface="Open Sans" pitchFamily="34" charset="0"/>
                <a:ea typeface="Open Sans" pitchFamily="34" charset="-122"/>
                <a:cs typeface="Open Sans" pitchFamily="34" charset="-120"/>
              </a:rPr>
              <a:t>Based on historical data and identified trends, the system can generate predictive models to forecast future equipment performance and potential failure points.</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60813" y="2285286"/>
            <a:ext cx="5052655" cy="3659029"/>
          </a:xfrm>
          <a:prstGeom prst="rect">
            <a:avLst/>
          </a:prstGeom>
        </p:spPr>
      </p:pic>
      <p:sp>
        <p:nvSpPr>
          <p:cNvPr id="4" name="Text 0"/>
          <p:cNvSpPr/>
          <p:nvPr/>
        </p:nvSpPr>
        <p:spPr>
          <a:xfrm>
            <a:off x="607338" y="886420"/>
            <a:ext cx="7790617" cy="542330"/>
          </a:xfrm>
          <a:prstGeom prst="rect">
            <a:avLst/>
          </a:prstGeom>
          <a:noFill/>
          <a:ln/>
        </p:spPr>
        <p:txBody>
          <a:bodyPr wrap="none" lIns="0" tIns="0" rIns="0" bIns="0" rtlCol="0" anchor="t"/>
          <a:lstStyle/>
          <a:p>
            <a:pPr marL="0" indent="0">
              <a:lnSpc>
                <a:spcPts val="4250"/>
              </a:lnSpc>
              <a:buNone/>
            </a:pPr>
            <a:r>
              <a:rPr lang="en-US" sz="3400" b="1" dirty="0">
                <a:solidFill>
                  <a:srgbClr val="403C4E"/>
                </a:solidFill>
                <a:latin typeface="Merriweather Bold" pitchFamily="34" charset="0"/>
                <a:ea typeface="Merriweather Bold" pitchFamily="34" charset="-122"/>
                <a:cs typeface="Merriweather Bold" pitchFamily="34" charset="-120"/>
              </a:rPr>
              <a:t>Proactive Fault Detection and Alerts</a:t>
            </a:r>
            <a:endParaRPr lang="en-US" sz="3400" dirty="0"/>
          </a:p>
        </p:txBody>
      </p:sp>
      <p:pic>
        <p:nvPicPr>
          <p:cNvPr id="5" name="Image 2" descr="preencoded.png"/>
          <p:cNvPicPr>
            <a:picLocks noChangeAspect="1"/>
          </p:cNvPicPr>
          <p:nvPr/>
        </p:nvPicPr>
        <p:blipFill>
          <a:blip r:embed="rId5"/>
          <a:stretch>
            <a:fillRect/>
          </a:stretch>
        </p:blipFill>
        <p:spPr>
          <a:xfrm>
            <a:off x="607338" y="1689021"/>
            <a:ext cx="433745" cy="433745"/>
          </a:xfrm>
          <a:prstGeom prst="rect">
            <a:avLst/>
          </a:prstGeom>
        </p:spPr>
      </p:pic>
      <p:sp>
        <p:nvSpPr>
          <p:cNvPr id="6" name="Text 1"/>
          <p:cNvSpPr/>
          <p:nvPr/>
        </p:nvSpPr>
        <p:spPr>
          <a:xfrm>
            <a:off x="607338" y="2296239"/>
            <a:ext cx="2169200" cy="271105"/>
          </a:xfrm>
          <a:prstGeom prst="rect">
            <a:avLst/>
          </a:prstGeom>
          <a:noFill/>
          <a:ln/>
        </p:spPr>
        <p:txBody>
          <a:bodyPr wrap="none" lIns="0" tIns="0" rIns="0" bIns="0" rtlCol="0" anchor="t"/>
          <a:lstStyle/>
          <a:p>
            <a:pPr marL="0" indent="0" algn="l">
              <a:lnSpc>
                <a:spcPts val="2100"/>
              </a:lnSpc>
              <a:buNone/>
            </a:pPr>
            <a:r>
              <a:rPr lang="en-US" sz="1700" b="1" dirty="0">
                <a:solidFill>
                  <a:srgbClr val="403C4E"/>
                </a:solidFill>
                <a:latin typeface="Merriweather Bold" pitchFamily="34" charset="0"/>
                <a:ea typeface="Merriweather Bold" pitchFamily="34" charset="-122"/>
                <a:cs typeface="Merriweather Bold" pitchFamily="34" charset="-120"/>
              </a:rPr>
              <a:t>Real-Time Alerts</a:t>
            </a:r>
            <a:endParaRPr lang="en-US" sz="1700" dirty="0"/>
          </a:p>
        </p:txBody>
      </p:sp>
      <p:sp>
        <p:nvSpPr>
          <p:cNvPr id="7" name="Text 2"/>
          <p:cNvSpPr/>
          <p:nvPr/>
        </p:nvSpPr>
        <p:spPr>
          <a:xfrm>
            <a:off x="607338" y="2671405"/>
            <a:ext cx="7929324" cy="555308"/>
          </a:xfrm>
          <a:prstGeom prst="rect">
            <a:avLst/>
          </a:prstGeom>
          <a:noFill/>
          <a:ln/>
        </p:spPr>
        <p:txBody>
          <a:bodyPr wrap="square" lIns="0" tIns="0" rIns="0" bIns="0" rtlCol="0" anchor="t"/>
          <a:lstStyle/>
          <a:p>
            <a:pPr marL="0" indent="0" algn="l">
              <a:lnSpc>
                <a:spcPts val="2150"/>
              </a:lnSpc>
              <a:buNone/>
            </a:pPr>
            <a:r>
              <a:rPr lang="en-US" sz="1350" dirty="0">
                <a:solidFill>
                  <a:srgbClr val="403C4E"/>
                </a:solidFill>
                <a:latin typeface="Open Sans" pitchFamily="34" charset="0"/>
                <a:ea typeface="Open Sans" pitchFamily="34" charset="-122"/>
                <a:cs typeface="Open Sans" pitchFamily="34" charset="-120"/>
              </a:rPr>
              <a:t>The system can send real-time alerts to designated personnel when critical thresholds are exceeded, indicating potential failures and requiring immediate action.</a:t>
            </a:r>
            <a:endParaRPr lang="en-US" sz="1350" dirty="0"/>
          </a:p>
        </p:txBody>
      </p:sp>
      <p:pic>
        <p:nvPicPr>
          <p:cNvPr id="8" name="Image 3" descr="preencoded.png"/>
          <p:cNvPicPr>
            <a:picLocks noChangeAspect="1"/>
          </p:cNvPicPr>
          <p:nvPr/>
        </p:nvPicPr>
        <p:blipFill>
          <a:blip r:embed="rId6"/>
          <a:stretch>
            <a:fillRect/>
          </a:stretch>
        </p:blipFill>
        <p:spPr>
          <a:xfrm>
            <a:off x="607338" y="3747254"/>
            <a:ext cx="433745" cy="433745"/>
          </a:xfrm>
          <a:prstGeom prst="rect">
            <a:avLst/>
          </a:prstGeom>
        </p:spPr>
      </p:pic>
      <p:sp>
        <p:nvSpPr>
          <p:cNvPr id="9" name="Text 3"/>
          <p:cNvSpPr/>
          <p:nvPr/>
        </p:nvSpPr>
        <p:spPr>
          <a:xfrm>
            <a:off x="607338" y="4354473"/>
            <a:ext cx="2686169" cy="271105"/>
          </a:xfrm>
          <a:prstGeom prst="rect">
            <a:avLst/>
          </a:prstGeom>
          <a:noFill/>
          <a:ln/>
        </p:spPr>
        <p:txBody>
          <a:bodyPr wrap="none" lIns="0" tIns="0" rIns="0" bIns="0" rtlCol="0" anchor="t"/>
          <a:lstStyle/>
          <a:p>
            <a:pPr marL="0" indent="0" algn="l">
              <a:lnSpc>
                <a:spcPts val="2100"/>
              </a:lnSpc>
              <a:buNone/>
            </a:pPr>
            <a:r>
              <a:rPr lang="en-US" sz="1700" b="1" dirty="0">
                <a:solidFill>
                  <a:srgbClr val="403C4E"/>
                </a:solidFill>
                <a:latin typeface="Merriweather Bold" pitchFamily="34" charset="0"/>
                <a:ea typeface="Merriweather Bold" pitchFamily="34" charset="-122"/>
                <a:cs typeface="Merriweather Bold" pitchFamily="34" charset="-120"/>
              </a:rPr>
              <a:t>Automated Notifications</a:t>
            </a:r>
            <a:endParaRPr lang="en-US" sz="1700" dirty="0"/>
          </a:p>
        </p:txBody>
      </p:sp>
      <p:sp>
        <p:nvSpPr>
          <p:cNvPr id="10" name="Text 4"/>
          <p:cNvSpPr/>
          <p:nvPr/>
        </p:nvSpPr>
        <p:spPr>
          <a:xfrm>
            <a:off x="607338" y="4729639"/>
            <a:ext cx="7929324" cy="555308"/>
          </a:xfrm>
          <a:prstGeom prst="rect">
            <a:avLst/>
          </a:prstGeom>
          <a:noFill/>
          <a:ln/>
        </p:spPr>
        <p:txBody>
          <a:bodyPr wrap="square" lIns="0" tIns="0" rIns="0" bIns="0" rtlCol="0" anchor="t"/>
          <a:lstStyle/>
          <a:p>
            <a:pPr marL="0" indent="0" algn="l">
              <a:lnSpc>
                <a:spcPts val="2150"/>
              </a:lnSpc>
              <a:buNone/>
            </a:pPr>
            <a:r>
              <a:rPr lang="en-US" sz="1350" dirty="0">
                <a:solidFill>
                  <a:srgbClr val="403C4E"/>
                </a:solidFill>
                <a:latin typeface="Open Sans" pitchFamily="34" charset="0"/>
                <a:ea typeface="Open Sans" pitchFamily="34" charset="-122"/>
                <a:cs typeface="Open Sans" pitchFamily="34" charset="-120"/>
              </a:rPr>
              <a:t>Automated notifications can be sent via email, SMS, or integrated communication platforms, ensuring prompt notification of issues to the relevant stakeholders.</a:t>
            </a:r>
            <a:endParaRPr lang="en-US" sz="1350" dirty="0"/>
          </a:p>
        </p:txBody>
      </p:sp>
      <p:pic>
        <p:nvPicPr>
          <p:cNvPr id="11" name="Image 4" descr="preencoded.png"/>
          <p:cNvPicPr>
            <a:picLocks noChangeAspect="1"/>
          </p:cNvPicPr>
          <p:nvPr/>
        </p:nvPicPr>
        <p:blipFill>
          <a:blip r:embed="rId7"/>
          <a:stretch>
            <a:fillRect/>
          </a:stretch>
        </p:blipFill>
        <p:spPr>
          <a:xfrm>
            <a:off x="607338" y="5805488"/>
            <a:ext cx="433745" cy="433745"/>
          </a:xfrm>
          <a:prstGeom prst="rect">
            <a:avLst/>
          </a:prstGeom>
        </p:spPr>
      </p:pic>
      <p:sp>
        <p:nvSpPr>
          <p:cNvPr id="12" name="Text 5"/>
          <p:cNvSpPr/>
          <p:nvPr/>
        </p:nvSpPr>
        <p:spPr>
          <a:xfrm>
            <a:off x="607338" y="6412706"/>
            <a:ext cx="2169200" cy="271105"/>
          </a:xfrm>
          <a:prstGeom prst="rect">
            <a:avLst/>
          </a:prstGeom>
          <a:noFill/>
          <a:ln/>
        </p:spPr>
        <p:txBody>
          <a:bodyPr wrap="none" lIns="0" tIns="0" rIns="0" bIns="0" rtlCol="0" anchor="t"/>
          <a:lstStyle/>
          <a:p>
            <a:pPr marL="0" indent="0" algn="l">
              <a:lnSpc>
                <a:spcPts val="2100"/>
              </a:lnSpc>
              <a:buNone/>
            </a:pPr>
            <a:r>
              <a:rPr lang="en-US" sz="1700" b="1" dirty="0">
                <a:solidFill>
                  <a:srgbClr val="403C4E"/>
                </a:solidFill>
                <a:latin typeface="Merriweather Bold" pitchFamily="34" charset="0"/>
                <a:ea typeface="Merriweather Bold" pitchFamily="34" charset="-122"/>
                <a:cs typeface="Merriweather Bold" pitchFamily="34" charset="-120"/>
              </a:rPr>
              <a:t>Fault Diagnosis</a:t>
            </a:r>
            <a:endParaRPr lang="en-US" sz="1700" dirty="0"/>
          </a:p>
        </p:txBody>
      </p:sp>
      <p:sp>
        <p:nvSpPr>
          <p:cNvPr id="13" name="Text 6"/>
          <p:cNvSpPr/>
          <p:nvPr/>
        </p:nvSpPr>
        <p:spPr>
          <a:xfrm>
            <a:off x="607338" y="6787872"/>
            <a:ext cx="7929324" cy="555308"/>
          </a:xfrm>
          <a:prstGeom prst="rect">
            <a:avLst/>
          </a:prstGeom>
          <a:noFill/>
          <a:ln/>
        </p:spPr>
        <p:txBody>
          <a:bodyPr wrap="square" lIns="0" tIns="0" rIns="0" bIns="0" rtlCol="0" anchor="t"/>
          <a:lstStyle/>
          <a:p>
            <a:pPr marL="0" indent="0" algn="l">
              <a:lnSpc>
                <a:spcPts val="2150"/>
              </a:lnSpc>
              <a:buNone/>
            </a:pPr>
            <a:r>
              <a:rPr lang="en-US" sz="1350" dirty="0">
                <a:solidFill>
                  <a:srgbClr val="403C4E"/>
                </a:solidFill>
                <a:latin typeface="Open Sans" pitchFamily="34" charset="0"/>
                <a:ea typeface="Open Sans" pitchFamily="34" charset="-122"/>
                <a:cs typeface="Open Sans" pitchFamily="34" charset="-120"/>
              </a:rPr>
              <a:t>The system can provide preliminary fault diagnosis based on collected data, assisting technicians in identifying potential causes of failures and streamlining troubleshooting efforts.</a:t>
            </a:r>
            <a:endParaRPr lang="en-US" sz="13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58247" y="2319457"/>
            <a:ext cx="4969788" cy="3590687"/>
          </a:xfrm>
          <a:prstGeom prst="rect">
            <a:avLst/>
          </a:prstGeom>
        </p:spPr>
      </p:pic>
      <p:sp>
        <p:nvSpPr>
          <p:cNvPr id="4" name="Text 0"/>
          <p:cNvSpPr/>
          <p:nvPr/>
        </p:nvSpPr>
        <p:spPr>
          <a:xfrm>
            <a:off x="6209705" y="686038"/>
            <a:ext cx="7697391" cy="1291828"/>
          </a:xfrm>
          <a:prstGeom prst="rect">
            <a:avLst/>
          </a:prstGeom>
          <a:noFill/>
          <a:ln/>
        </p:spPr>
        <p:txBody>
          <a:bodyPr wrap="square" lIns="0" tIns="0" rIns="0" bIns="0" rtlCol="0" anchor="t"/>
          <a:lstStyle/>
          <a:p>
            <a:pPr marL="0" indent="0">
              <a:lnSpc>
                <a:spcPts val="5050"/>
              </a:lnSpc>
              <a:buNone/>
            </a:pPr>
            <a:r>
              <a:rPr lang="en-US" sz="4050" b="1" dirty="0">
                <a:solidFill>
                  <a:srgbClr val="403C4E"/>
                </a:solidFill>
                <a:latin typeface="Merriweather Bold" pitchFamily="34" charset="0"/>
                <a:ea typeface="Merriweather Bold" pitchFamily="34" charset="-122"/>
                <a:cs typeface="Merriweather Bold" pitchFamily="34" charset="-120"/>
              </a:rPr>
              <a:t>Optimizing Maintenance Schedules</a:t>
            </a:r>
            <a:endParaRPr lang="en-US" sz="4050" dirty="0"/>
          </a:p>
        </p:txBody>
      </p:sp>
      <p:sp>
        <p:nvSpPr>
          <p:cNvPr id="5" name="Shape 1"/>
          <p:cNvSpPr/>
          <p:nvPr/>
        </p:nvSpPr>
        <p:spPr>
          <a:xfrm>
            <a:off x="6209705" y="2287786"/>
            <a:ext cx="3745468" cy="3181945"/>
          </a:xfrm>
          <a:prstGeom prst="roundRect">
            <a:avLst>
              <a:gd name="adj" fmla="val 2728"/>
            </a:avLst>
          </a:prstGeom>
          <a:solidFill>
            <a:srgbClr val="FFD8CC"/>
          </a:solidFill>
          <a:ln w="7620">
            <a:solidFill>
              <a:srgbClr val="E5BEB2"/>
            </a:solidFill>
            <a:prstDash val="solid"/>
          </a:ln>
        </p:spPr>
      </p:sp>
      <p:sp>
        <p:nvSpPr>
          <p:cNvPr id="6" name="Text 2"/>
          <p:cNvSpPr/>
          <p:nvPr/>
        </p:nvSpPr>
        <p:spPr>
          <a:xfrm>
            <a:off x="6423898" y="2501979"/>
            <a:ext cx="3317081" cy="645795"/>
          </a:xfrm>
          <a:prstGeom prst="rect">
            <a:avLst/>
          </a:prstGeom>
          <a:noFill/>
          <a:ln/>
        </p:spPr>
        <p:txBody>
          <a:bodyPr wrap="square" lIns="0" tIns="0" rIns="0" bIns="0" rtlCol="0" anchor="t"/>
          <a:lstStyle/>
          <a:p>
            <a:pPr marL="0" indent="0">
              <a:lnSpc>
                <a:spcPts val="2500"/>
              </a:lnSpc>
              <a:buNone/>
            </a:pPr>
            <a:r>
              <a:rPr lang="en-US" sz="2000" b="1" dirty="0">
                <a:solidFill>
                  <a:srgbClr val="403C4E"/>
                </a:solidFill>
                <a:latin typeface="Merriweather Bold" pitchFamily="34" charset="0"/>
                <a:ea typeface="Merriweather Bold" pitchFamily="34" charset="-122"/>
                <a:cs typeface="Merriweather Bold" pitchFamily="34" charset="-120"/>
              </a:rPr>
              <a:t>Condition-Based Maintenance</a:t>
            </a:r>
            <a:endParaRPr lang="en-US" sz="2000" dirty="0"/>
          </a:p>
        </p:txBody>
      </p:sp>
      <p:sp>
        <p:nvSpPr>
          <p:cNvPr id="7" name="Text 3"/>
          <p:cNvSpPr/>
          <p:nvPr/>
        </p:nvSpPr>
        <p:spPr>
          <a:xfrm>
            <a:off x="6423898" y="3271718"/>
            <a:ext cx="3317081" cy="1983819"/>
          </a:xfrm>
          <a:prstGeom prst="rect">
            <a:avLst/>
          </a:prstGeom>
          <a:noFill/>
          <a:ln/>
        </p:spPr>
        <p:txBody>
          <a:bodyPr wrap="square" lIns="0" tIns="0" rIns="0" bIns="0" rtlCol="0" anchor="t"/>
          <a:lstStyle/>
          <a:p>
            <a:pPr marL="0" indent="0">
              <a:lnSpc>
                <a:spcPts val="2600"/>
              </a:lnSpc>
              <a:buNone/>
            </a:pPr>
            <a:r>
              <a:rPr lang="en-US" sz="1600" dirty="0">
                <a:solidFill>
                  <a:srgbClr val="403C4E"/>
                </a:solidFill>
                <a:latin typeface="Open Sans" pitchFamily="34" charset="0"/>
                <a:ea typeface="Open Sans" pitchFamily="34" charset="-122"/>
                <a:cs typeface="Open Sans" pitchFamily="34" charset="-120"/>
              </a:rPr>
              <a:t>The system enables condition-based maintenance, scheduling maintenance interventions based on real-time data analysis and equipment health, rather than fixed schedules.</a:t>
            </a:r>
            <a:endParaRPr lang="en-US" sz="1600" dirty="0"/>
          </a:p>
        </p:txBody>
      </p:sp>
      <p:sp>
        <p:nvSpPr>
          <p:cNvPr id="8" name="Shape 4"/>
          <p:cNvSpPr/>
          <p:nvPr/>
        </p:nvSpPr>
        <p:spPr>
          <a:xfrm>
            <a:off x="10161746" y="2287786"/>
            <a:ext cx="3745468" cy="3181945"/>
          </a:xfrm>
          <a:prstGeom prst="roundRect">
            <a:avLst>
              <a:gd name="adj" fmla="val 2728"/>
            </a:avLst>
          </a:prstGeom>
          <a:solidFill>
            <a:srgbClr val="FFD8CC"/>
          </a:solidFill>
          <a:ln w="7620">
            <a:solidFill>
              <a:srgbClr val="E5BEB2"/>
            </a:solidFill>
            <a:prstDash val="solid"/>
          </a:ln>
        </p:spPr>
      </p:sp>
      <p:sp>
        <p:nvSpPr>
          <p:cNvPr id="9" name="Text 5"/>
          <p:cNvSpPr/>
          <p:nvPr/>
        </p:nvSpPr>
        <p:spPr>
          <a:xfrm>
            <a:off x="10375940" y="2501979"/>
            <a:ext cx="3317081" cy="645795"/>
          </a:xfrm>
          <a:prstGeom prst="rect">
            <a:avLst/>
          </a:prstGeom>
          <a:noFill/>
          <a:ln/>
        </p:spPr>
        <p:txBody>
          <a:bodyPr wrap="square" lIns="0" tIns="0" rIns="0" bIns="0" rtlCol="0" anchor="t"/>
          <a:lstStyle/>
          <a:p>
            <a:pPr marL="0" indent="0">
              <a:lnSpc>
                <a:spcPts val="2500"/>
              </a:lnSpc>
              <a:buNone/>
            </a:pPr>
            <a:r>
              <a:rPr lang="en-US" sz="2000" b="1" dirty="0">
                <a:solidFill>
                  <a:srgbClr val="403C4E"/>
                </a:solidFill>
                <a:latin typeface="Merriweather Bold" pitchFamily="34" charset="0"/>
                <a:ea typeface="Merriweather Bold" pitchFamily="34" charset="-122"/>
                <a:cs typeface="Merriweather Bold" pitchFamily="34" charset="-120"/>
              </a:rPr>
              <a:t>Reduced Maintenance Costs</a:t>
            </a:r>
            <a:endParaRPr lang="en-US" sz="2000" dirty="0"/>
          </a:p>
        </p:txBody>
      </p:sp>
      <p:sp>
        <p:nvSpPr>
          <p:cNvPr id="10" name="Text 6"/>
          <p:cNvSpPr/>
          <p:nvPr/>
        </p:nvSpPr>
        <p:spPr>
          <a:xfrm>
            <a:off x="10375940" y="3271718"/>
            <a:ext cx="3317081" cy="1983819"/>
          </a:xfrm>
          <a:prstGeom prst="rect">
            <a:avLst/>
          </a:prstGeom>
          <a:noFill/>
          <a:ln/>
        </p:spPr>
        <p:txBody>
          <a:bodyPr wrap="square" lIns="0" tIns="0" rIns="0" bIns="0" rtlCol="0" anchor="t"/>
          <a:lstStyle/>
          <a:p>
            <a:pPr marL="0" indent="0">
              <a:lnSpc>
                <a:spcPts val="2600"/>
              </a:lnSpc>
              <a:buNone/>
            </a:pPr>
            <a:r>
              <a:rPr lang="en-US" sz="1600" dirty="0">
                <a:solidFill>
                  <a:srgbClr val="403C4E"/>
                </a:solidFill>
                <a:latin typeface="Open Sans" pitchFamily="34" charset="0"/>
                <a:ea typeface="Open Sans" pitchFamily="34" charset="-122"/>
                <a:cs typeface="Open Sans" pitchFamily="34" charset="-120"/>
              </a:rPr>
              <a:t>By eliminating unnecessary maintenance interventions and performing repairs only when truly required, the system significantly reduces overall maintenance costs.</a:t>
            </a:r>
            <a:endParaRPr lang="en-US" sz="1600" dirty="0"/>
          </a:p>
        </p:txBody>
      </p:sp>
      <p:sp>
        <p:nvSpPr>
          <p:cNvPr id="11" name="Shape 7"/>
          <p:cNvSpPr/>
          <p:nvPr/>
        </p:nvSpPr>
        <p:spPr>
          <a:xfrm>
            <a:off x="6209705" y="5676305"/>
            <a:ext cx="7697391" cy="1867138"/>
          </a:xfrm>
          <a:prstGeom prst="roundRect">
            <a:avLst>
              <a:gd name="adj" fmla="val 4649"/>
            </a:avLst>
          </a:prstGeom>
          <a:solidFill>
            <a:srgbClr val="FFD8CC"/>
          </a:solidFill>
          <a:ln w="7620">
            <a:solidFill>
              <a:srgbClr val="E5BEB2"/>
            </a:solidFill>
            <a:prstDash val="solid"/>
          </a:ln>
        </p:spPr>
      </p:sp>
      <p:sp>
        <p:nvSpPr>
          <p:cNvPr id="12" name="Text 8"/>
          <p:cNvSpPr/>
          <p:nvPr/>
        </p:nvSpPr>
        <p:spPr>
          <a:xfrm>
            <a:off x="6423898" y="5890498"/>
            <a:ext cx="4296013" cy="322898"/>
          </a:xfrm>
          <a:prstGeom prst="rect">
            <a:avLst/>
          </a:prstGeom>
          <a:noFill/>
          <a:ln/>
        </p:spPr>
        <p:txBody>
          <a:bodyPr wrap="none" lIns="0" tIns="0" rIns="0" bIns="0" rtlCol="0" anchor="t"/>
          <a:lstStyle/>
          <a:p>
            <a:pPr marL="0" indent="0">
              <a:lnSpc>
                <a:spcPts val="2500"/>
              </a:lnSpc>
              <a:buNone/>
            </a:pPr>
            <a:r>
              <a:rPr lang="en-US" sz="2000" b="1" dirty="0">
                <a:solidFill>
                  <a:srgbClr val="403C4E"/>
                </a:solidFill>
                <a:latin typeface="Merriweather Bold" pitchFamily="34" charset="0"/>
                <a:ea typeface="Merriweather Bold" pitchFamily="34" charset="-122"/>
                <a:cs typeface="Merriweather Bold" pitchFamily="34" charset="-120"/>
              </a:rPr>
              <a:t>Increased Equipment Availability</a:t>
            </a:r>
            <a:endParaRPr lang="en-US" sz="2000" dirty="0"/>
          </a:p>
        </p:txBody>
      </p:sp>
      <p:sp>
        <p:nvSpPr>
          <p:cNvPr id="13" name="Text 9"/>
          <p:cNvSpPr/>
          <p:nvPr/>
        </p:nvSpPr>
        <p:spPr>
          <a:xfrm>
            <a:off x="6423898" y="6337340"/>
            <a:ext cx="7269004" cy="991910"/>
          </a:xfrm>
          <a:prstGeom prst="rect">
            <a:avLst/>
          </a:prstGeom>
          <a:noFill/>
          <a:ln/>
        </p:spPr>
        <p:txBody>
          <a:bodyPr wrap="square" lIns="0" tIns="0" rIns="0" bIns="0" rtlCol="0" anchor="t"/>
          <a:lstStyle/>
          <a:p>
            <a:pPr marL="0" indent="0">
              <a:lnSpc>
                <a:spcPts val="2600"/>
              </a:lnSpc>
              <a:buNone/>
            </a:pPr>
            <a:r>
              <a:rPr lang="en-US" sz="1600" dirty="0">
                <a:solidFill>
                  <a:srgbClr val="403C4E"/>
                </a:solidFill>
                <a:latin typeface="Open Sans" pitchFamily="34" charset="0"/>
                <a:ea typeface="Open Sans" pitchFamily="34" charset="-122"/>
                <a:cs typeface="Open Sans" pitchFamily="34" charset="-120"/>
              </a:rPr>
              <a:t>Proactive maintenance ensures that equipment is operating at optimal levels, minimizing downtime and maximizing equipment availability for production.</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32711" y="575786"/>
            <a:ext cx="10854333" cy="654248"/>
          </a:xfrm>
          <a:prstGeom prst="rect">
            <a:avLst/>
          </a:prstGeom>
          <a:noFill/>
          <a:ln/>
        </p:spPr>
        <p:txBody>
          <a:bodyPr wrap="none" lIns="0" tIns="0" rIns="0" bIns="0" rtlCol="0" anchor="t"/>
          <a:lstStyle/>
          <a:p>
            <a:pPr marL="0" indent="0">
              <a:lnSpc>
                <a:spcPts val="5150"/>
              </a:lnSpc>
              <a:buNone/>
            </a:pPr>
            <a:r>
              <a:rPr lang="en-US" sz="4100" b="1" dirty="0">
                <a:solidFill>
                  <a:srgbClr val="403C4E"/>
                </a:solidFill>
                <a:latin typeface="Merriweather Bold" pitchFamily="34" charset="0"/>
                <a:ea typeface="Merriweather Bold" pitchFamily="34" charset="-122"/>
                <a:cs typeface="Merriweather Bold" pitchFamily="34" charset="-120"/>
              </a:rPr>
              <a:t>Integrating with ERP and SCADA Systems</a:t>
            </a:r>
            <a:endParaRPr lang="en-US" sz="4100" dirty="0"/>
          </a:p>
        </p:txBody>
      </p:sp>
      <p:pic>
        <p:nvPicPr>
          <p:cNvPr id="3" name="Image 0" descr="preencoded.png"/>
          <p:cNvPicPr>
            <a:picLocks noChangeAspect="1"/>
          </p:cNvPicPr>
          <p:nvPr/>
        </p:nvPicPr>
        <p:blipFill>
          <a:blip r:embed="rId3"/>
          <a:stretch>
            <a:fillRect/>
          </a:stretch>
        </p:blipFill>
        <p:spPr>
          <a:xfrm>
            <a:off x="732711" y="1648777"/>
            <a:ext cx="6425446" cy="3971211"/>
          </a:xfrm>
          <a:prstGeom prst="rect">
            <a:avLst/>
          </a:prstGeom>
        </p:spPr>
      </p:pic>
      <p:sp>
        <p:nvSpPr>
          <p:cNvPr id="4" name="Text 1"/>
          <p:cNvSpPr/>
          <p:nvPr/>
        </p:nvSpPr>
        <p:spPr>
          <a:xfrm>
            <a:off x="732711" y="5881688"/>
            <a:ext cx="4733092" cy="327065"/>
          </a:xfrm>
          <a:prstGeom prst="rect">
            <a:avLst/>
          </a:prstGeom>
          <a:noFill/>
          <a:ln/>
        </p:spPr>
        <p:txBody>
          <a:bodyPr wrap="none" lIns="0" tIns="0" rIns="0" bIns="0" rtlCol="0" anchor="t"/>
          <a:lstStyle/>
          <a:p>
            <a:pPr marL="0" indent="0" algn="l">
              <a:lnSpc>
                <a:spcPts val="2550"/>
              </a:lnSpc>
              <a:buNone/>
            </a:pPr>
            <a:r>
              <a:rPr lang="en-US" sz="2050" b="1" dirty="0">
                <a:solidFill>
                  <a:srgbClr val="403C4E"/>
                </a:solidFill>
                <a:latin typeface="Merriweather Bold" pitchFamily="34" charset="0"/>
                <a:ea typeface="Merriweather Bold" pitchFamily="34" charset="-122"/>
                <a:cs typeface="Merriweather Bold" pitchFamily="34" charset="-120"/>
              </a:rPr>
              <a:t>Enterprise Resource Planning (ERP)</a:t>
            </a:r>
            <a:endParaRPr lang="en-US" sz="2050" dirty="0"/>
          </a:p>
        </p:txBody>
      </p:sp>
      <p:sp>
        <p:nvSpPr>
          <p:cNvPr id="5" name="Text 2"/>
          <p:cNvSpPr/>
          <p:nvPr/>
        </p:nvSpPr>
        <p:spPr>
          <a:xfrm>
            <a:off x="732711" y="6334363"/>
            <a:ext cx="6425446" cy="1340168"/>
          </a:xfrm>
          <a:prstGeom prst="rect">
            <a:avLst/>
          </a:prstGeom>
          <a:noFill/>
          <a:ln/>
        </p:spPr>
        <p:txBody>
          <a:bodyPr wrap="square" lIns="0" tIns="0" rIns="0" bIns="0" rtlCol="0" anchor="t"/>
          <a:lstStyle/>
          <a:p>
            <a:pPr marL="0" indent="0" algn="l">
              <a:lnSpc>
                <a:spcPts val="2600"/>
              </a:lnSpc>
              <a:buNone/>
            </a:pPr>
            <a:r>
              <a:rPr lang="en-US" sz="1600" dirty="0">
                <a:solidFill>
                  <a:srgbClr val="403C4E"/>
                </a:solidFill>
                <a:latin typeface="Open Sans" pitchFamily="34" charset="0"/>
                <a:ea typeface="Open Sans" pitchFamily="34" charset="-122"/>
                <a:cs typeface="Open Sans" pitchFamily="34" charset="-120"/>
              </a:rPr>
              <a:t>Integration with ERP systems allows for seamless data flow between the monitoring system and other enterprise-level systems, enhancing overall business intelligence and decision-making.</a:t>
            </a:r>
            <a:endParaRPr lang="en-US" sz="1600" dirty="0"/>
          </a:p>
        </p:txBody>
      </p:sp>
      <p:pic>
        <p:nvPicPr>
          <p:cNvPr id="6" name="Image 1" descr="preencoded.png"/>
          <p:cNvPicPr>
            <a:picLocks noChangeAspect="1"/>
          </p:cNvPicPr>
          <p:nvPr/>
        </p:nvPicPr>
        <p:blipFill>
          <a:blip r:embed="rId4"/>
          <a:stretch>
            <a:fillRect/>
          </a:stretch>
        </p:blipFill>
        <p:spPr>
          <a:xfrm>
            <a:off x="7472124" y="1648777"/>
            <a:ext cx="6425565" cy="3971211"/>
          </a:xfrm>
          <a:prstGeom prst="rect">
            <a:avLst/>
          </a:prstGeom>
        </p:spPr>
      </p:pic>
      <p:sp>
        <p:nvSpPr>
          <p:cNvPr id="7" name="Text 3"/>
          <p:cNvSpPr/>
          <p:nvPr/>
        </p:nvSpPr>
        <p:spPr>
          <a:xfrm>
            <a:off x="7472124" y="5881688"/>
            <a:ext cx="6425565" cy="654129"/>
          </a:xfrm>
          <a:prstGeom prst="rect">
            <a:avLst/>
          </a:prstGeom>
          <a:noFill/>
          <a:ln/>
        </p:spPr>
        <p:txBody>
          <a:bodyPr wrap="square" lIns="0" tIns="0" rIns="0" bIns="0" rtlCol="0" anchor="t"/>
          <a:lstStyle/>
          <a:p>
            <a:pPr marL="0" indent="0" algn="l">
              <a:lnSpc>
                <a:spcPts val="2550"/>
              </a:lnSpc>
              <a:buNone/>
            </a:pPr>
            <a:r>
              <a:rPr lang="en-US" sz="2050" b="1" dirty="0">
                <a:solidFill>
                  <a:srgbClr val="403C4E"/>
                </a:solidFill>
                <a:latin typeface="Merriweather Bold" pitchFamily="34" charset="0"/>
                <a:ea typeface="Merriweather Bold" pitchFamily="34" charset="-122"/>
                <a:cs typeface="Merriweather Bold" pitchFamily="34" charset="-120"/>
              </a:rPr>
              <a:t>Supervisory Control and Data Acquisition (SCADA)</a:t>
            </a:r>
            <a:endParaRPr lang="en-US" sz="2050" dirty="0"/>
          </a:p>
        </p:txBody>
      </p:sp>
      <p:sp>
        <p:nvSpPr>
          <p:cNvPr id="8" name="Text 4"/>
          <p:cNvSpPr/>
          <p:nvPr/>
        </p:nvSpPr>
        <p:spPr>
          <a:xfrm>
            <a:off x="7472124" y="6661428"/>
            <a:ext cx="6425565" cy="1340168"/>
          </a:xfrm>
          <a:prstGeom prst="rect">
            <a:avLst/>
          </a:prstGeom>
          <a:noFill/>
          <a:ln/>
        </p:spPr>
        <p:txBody>
          <a:bodyPr wrap="square" lIns="0" tIns="0" rIns="0" bIns="0" rtlCol="0" anchor="t"/>
          <a:lstStyle/>
          <a:p>
            <a:pPr marL="0" indent="0" algn="l">
              <a:lnSpc>
                <a:spcPts val="2600"/>
              </a:lnSpc>
              <a:buNone/>
            </a:pPr>
            <a:r>
              <a:rPr lang="en-US" sz="1600" dirty="0">
                <a:solidFill>
                  <a:srgbClr val="403C4E"/>
                </a:solidFill>
                <a:latin typeface="Open Sans" pitchFamily="34" charset="0"/>
                <a:ea typeface="Open Sans" pitchFamily="34" charset="-122"/>
                <a:cs typeface="Open Sans" pitchFamily="34" charset="-120"/>
              </a:rPr>
              <a:t>Integration with SCADA systems enables the monitoring system to interact with other industrial control systems, providing a unified platform for managing and controlling industrial processes.</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10</Slides>
  <Notes>10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karthik reddy</cp:lastModifiedBy>
  <cp:revision>3</cp:revision>
  <dcterms:created xsi:type="dcterms:W3CDTF">2024-11-12T15:31:37Z</dcterms:created>
  <dcterms:modified xsi:type="dcterms:W3CDTF">2024-11-13T03:52:13Z</dcterms:modified>
</cp:coreProperties>
</file>